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99" r:id="rId6"/>
    <p:sldId id="296" r:id="rId7"/>
    <p:sldId id="261" r:id="rId8"/>
    <p:sldId id="297" r:id="rId9"/>
    <p:sldId id="262" r:id="rId10"/>
    <p:sldId id="267" r:id="rId11"/>
    <p:sldId id="263" r:id="rId12"/>
    <p:sldId id="298" r:id="rId13"/>
    <p:sldId id="264" r:id="rId14"/>
    <p:sldId id="300" r:id="rId15"/>
    <p:sldId id="265" r:id="rId16"/>
    <p:sldId id="301" r:id="rId17"/>
    <p:sldId id="302" r:id="rId18"/>
    <p:sldId id="275" r:id="rId19"/>
  </p:sldIdLst>
  <p:sldSz cx="9144000" cy="5143500" type="screen16x9"/>
  <p:notesSz cx="6858000" cy="9144000"/>
  <p:embeddedFontLst>
    <p:embeddedFont>
      <p:font typeface="Alata" panose="020B0604020202020204" charset="0"/>
      <p:regular r:id="rId21"/>
    </p:embeddedFont>
    <p:embeddedFont>
      <p:font typeface="Anaheim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B27DE0-184D-45AB-BA7F-B27840E2B9F8}">
  <a:tblStyle styleId="{B3B27DE0-184D-45AB-BA7F-B27840E2B9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EBD439-7FB8-492E-9D83-DD56B23816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81751-9102-44B4-9142-BA210CE38BE1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9DB02FD-E1FC-4A9C-9B5E-98299D23B931}">
      <dgm:prSet phldrT="[Text]"/>
      <dgm:spPr/>
      <dgm:t>
        <a:bodyPr/>
        <a:lstStyle/>
        <a:p>
          <a:r>
            <a:rPr lang="en-IN" dirty="0"/>
            <a:t>To expand the reach of SELCO's products and services to more rural communities in India</a:t>
          </a:r>
        </a:p>
      </dgm:t>
    </dgm:pt>
    <dgm:pt modelId="{B8B08833-69DE-430E-BE52-05FEFB20C99C}" type="parTrans" cxnId="{288E24C3-5CE3-42C6-9711-6F02EB3E7B00}">
      <dgm:prSet/>
      <dgm:spPr/>
      <dgm:t>
        <a:bodyPr/>
        <a:lstStyle/>
        <a:p>
          <a:endParaRPr lang="en-IN"/>
        </a:p>
      </dgm:t>
    </dgm:pt>
    <dgm:pt modelId="{908FDF54-09FF-4DBC-B473-C4966D3E4BF0}" type="sibTrans" cxnId="{288E24C3-5CE3-42C6-9711-6F02EB3E7B00}">
      <dgm:prSet/>
      <dgm:spPr/>
      <dgm:t>
        <a:bodyPr/>
        <a:lstStyle/>
        <a:p>
          <a:endParaRPr lang="en-IN"/>
        </a:p>
      </dgm:t>
    </dgm:pt>
    <dgm:pt modelId="{60DD9709-82DA-4CDA-B17D-912602A5FB41}">
      <dgm:prSet phldrT="[Text]"/>
      <dgm:spPr/>
      <dgm:t>
        <a:bodyPr/>
        <a:lstStyle/>
        <a:p>
          <a:r>
            <a:rPr lang="en-IN" dirty="0"/>
            <a:t>To develop new products and services that meet the specific needs of rural customers</a:t>
          </a:r>
        </a:p>
      </dgm:t>
    </dgm:pt>
    <dgm:pt modelId="{AC3CCC3B-00CD-4F70-81EA-EB37F0FD9B16}" type="parTrans" cxnId="{0849620C-20C2-45BD-95EA-0A2C97C3E078}">
      <dgm:prSet/>
      <dgm:spPr/>
      <dgm:t>
        <a:bodyPr/>
        <a:lstStyle/>
        <a:p>
          <a:endParaRPr lang="en-IN"/>
        </a:p>
      </dgm:t>
    </dgm:pt>
    <dgm:pt modelId="{66D3DAE3-2055-4DB5-8EFB-F4FEDEE9EAC0}" type="sibTrans" cxnId="{0849620C-20C2-45BD-95EA-0A2C97C3E078}">
      <dgm:prSet/>
      <dgm:spPr/>
      <dgm:t>
        <a:bodyPr/>
        <a:lstStyle/>
        <a:p>
          <a:endParaRPr lang="en-IN"/>
        </a:p>
      </dgm:t>
    </dgm:pt>
    <dgm:pt modelId="{AAC3DDF9-C330-4737-BBD0-1A705F9F8526}">
      <dgm:prSet phldrT="[Text]"/>
      <dgm:spPr/>
      <dgm:t>
        <a:bodyPr/>
        <a:lstStyle/>
        <a:p>
          <a:r>
            <a:rPr lang="en-IN" dirty="0"/>
            <a:t>To make SELCO's products and services more affordable and accessible to rural customers</a:t>
          </a:r>
        </a:p>
      </dgm:t>
    </dgm:pt>
    <dgm:pt modelId="{4D638884-A91F-43A5-A471-5502878E270B}" type="parTrans" cxnId="{A831BAE1-C8A3-462A-9D40-BFF6D47C7EAB}">
      <dgm:prSet/>
      <dgm:spPr/>
      <dgm:t>
        <a:bodyPr/>
        <a:lstStyle/>
        <a:p>
          <a:endParaRPr lang="en-IN"/>
        </a:p>
      </dgm:t>
    </dgm:pt>
    <dgm:pt modelId="{CBDF1CBD-8906-40CC-AB92-45A6BB6B7F95}" type="sibTrans" cxnId="{A831BAE1-C8A3-462A-9D40-BFF6D47C7EAB}">
      <dgm:prSet/>
      <dgm:spPr/>
      <dgm:t>
        <a:bodyPr/>
        <a:lstStyle/>
        <a:p>
          <a:endParaRPr lang="en-IN"/>
        </a:p>
      </dgm:t>
    </dgm:pt>
    <dgm:pt modelId="{1CF62754-179E-480C-A3BB-8A8EE3C9BDBA}" type="pres">
      <dgm:prSet presAssocID="{58F81751-9102-44B4-9142-BA210CE38BE1}" presName="Name0" presStyleCnt="0">
        <dgm:presLayoutVars>
          <dgm:chMax val="7"/>
          <dgm:chPref val="7"/>
          <dgm:dir/>
        </dgm:presLayoutVars>
      </dgm:prSet>
      <dgm:spPr/>
    </dgm:pt>
    <dgm:pt modelId="{AE414E30-CC8D-45E5-96E1-42CB9E234723}" type="pres">
      <dgm:prSet presAssocID="{58F81751-9102-44B4-9142-BA210CE38BE1}" presName="Name1" presStyleCnt="0"/>
      <dgm:spPr/>
    </dgm:pt>
    <dgm:pt modelId="{F503EEA0-C3EA-44C6-ADCC-7C2B9F628EAE}" type="pres">
      <dgm:prSet presAssocID="{58F81751-9102-44B4-9142-BA210CE38BE1}" presName="cycle" presStyleCnt="0"/>
      <dgm:spPr/>
    </dgm:pt>
    <dgm:pt modelId="{FBB07C2D-C394-470D-BA35-D07A24BA7CD2}" type="pres">
      <dgm:prSet presAssocID="{58F81751-9102-44B4-9142-BA210CE38BE1}" presName="srcNode" presStyleLbl="node1" presStyleIdx="0" presStyleCnt="3"/>
      <dgm:spPr/>
    </dgm:pt>
    <dgm:pt modelId="{65643E1A-0FE4-45F0-B848-04DBAFEA450C}" type="pres">
      <dgm:prSet presAssocID="{58F81751-9102-44B4-9142-BA210CE38BE1}" presName="conn" presStyleLbl="parChTrans1D2" presStyleIdx="0" presStyleCnt="1"/>
      <dgm:spPr/>
    </dgm:pt>
    <dgm:pt modelId="{90981374-E64C-48ED-A4DD-52B01C644A55}" type="pres">
      <dgm:prSet presAssocID="{58F81751-9102-44B4-9142-BA210CE38BE1}" presName="extraNode" presStyleLbl="node1" presStyleIdx="0" presStyleCnt="3"/>
      <dgm:spPr/>
    </dgm:pt>
    <dgm:pt modelId="{69E694F9-0DC8-4114-A42E-EEE776699110}" type="pres">
      <dgm:prSet presAssocID="{58F81751-9102-44B4-9142-BA210CE38BE1}" presName="dstNode" presStyleLbl="node1" presStyleIdx="0" presStyleCnt="3"/>
      <dgm:spPr/>
    </dgm:pt>
    <dgm:pt modelId="{AB77089A-B944-420A-A846-6737F6AEF6B6}" type="pres">
      <dgm:prSet presAssocID="{A9DB02FD-E1FC-4A9C-9B5E-98299D23B931}" presName="text_1" presStyleLbl="node1" presStyleIdx="0" presStyleCnt="3">
        <dgm:presLayoutVars>
          <dgm:bulletEnabled val="1"/>
        </dgm:presLayoutVars>
      </dgm:prSet>
      <dgm:spPr/>
    </dgm:pt>
    <dgm:pt modelId="{6E3FBA5B-FA35-48F6-8D83-F251EA2C822F}" type="pres">
      <dgm:prSet presAssocID="{A9DB02FD-E1FC-4A9C-9B5E-98299D23B931}" presName="accent_1" presStyleCnt="0"/>
      <dgm:spPr/>
    </dgm:pt>
    <dgm:pt modelId="{A404667E-70F2-4A4E-80C5-BDBC1DA87E62}" type="pres">
      <dgm:prSet presAssocID="{A9DB02FD-E1FC-4A9C-9B5E-98299D23B931}" presName="accentRepeatNode" presStyleLbl="solidFgAcc1" presStyleIdx="0" presStyleCnt="3"/>
      <dgm:spPr/>
    </dgm:pt>
    <dgm:pt modelId="{A15A0842-66FD-4C04-B003-CFBA0EE396AE}" type="pres">
      <dgm:prSet presAssocID="{60DD9709-82DA-4CDA-B17D-912602A5FB41}" presName="text_2" presStyleLbl="node1" presStyleIdx="1" presStyleCnt="3">
        <dgm:presLayoutVars>
          <dgm:bulletEnabled val="1"/>
        </dgm:presLayoutVars>
      </dgm:prSet>
      <dgm:spPr/>
    </dgm:pt>
    <dgm:pt modelId="{2E8057CA-FF42-413B-9A8E-7EB535E0EDC2}" type="pres">
      <dgm:prSet presAssocID="{60DD9709-82DA-4CDA-B17D-912602A5FB41}" presName="accent_2" presStyleCnt="0"/>
      <dgm:spPr/>
    </dgm:pt>
    <dgm:pt modelId="{4392F1AC-9992-4051-8AA0-C77A523254B2}" type="pres">
      <dgm:prSet presAssocID="{60DD9709-82DA-4CDA-B17D-912602A5FB41}" presName="accentRepeatNode" presStyleLbl="solidFgAcc1" presStyleIdx="1" presStyleCnt="3"/>
      <dgm:spPr/>
    </dgm:pt>
    <dgm:pt modelId="{18DC9FF5-64DF-4AD8-97FF-63983FC5226A}" type="pres">
      <dgm:prSet presAssocID="{AAC3DDF9-C330-4737-BBD0-1A705F9F8526}" presName="text_3" presStyleLbl="node1" presStyleIdx="2" presStyleCnt="3">
        <dgm:presLayoutVars>
          <dgm:bulletEnabled val="1"/>
        </dgm:presLayoutVars>
      </dgm:prSet>
      <dgm:spPr/>
    </dgm:pt>
    <dgm:pt modelId="{9F57FBDA-E5D1-4354-A09B-9FC7BCBF45FA}" type="pres">
      <dgm:prSet presAssocID="{AAC3DDF9-C330-4737-BBD0-1A705F9F8526}" presName="accent_3" presStyleCnt="0"/>
      <dgm:spPr/>
    </dgm:pt>
    <dgm:pt modelId="{19A5F06C-F730-4733-A1C1-822BB9C9DB5C}" type="pres">
      <dgm:prSet presAssocID="{AAC3DDF9-C330-4737-BBD0-1A705F9F8526}" presName="accentRepeatNode" presStyleLbl="solidFgAcc1" presStyleIdx="2" presStyleCnt="3"/>
      <dgm:spPr/>
    </dgm:pt>
  </dgm:ptLst>
  <dgm:cxnLst>
    <dgm:cxn modelId="{0849620C-20C2-45BD-95EA-0A2C97C3E078}" srcId="{58F81751-9102-44B4-9142-BA210CE38BE1}" destId="{60DD9709-82DA-4CDA-B17D-912602A5FB41}" srcOrd="1" destOrd="0" parTransId="{AC3CCC3B-00CD-4F70-81EA-EB37F0FD9B16}" sibTransId="{66D3DAE3-2055-4DB5-8EFB-F4FEDEE9EAC0}"/>
    <dgm:cxn modelId="{7A7D2712-B83D-44F7-BC6D-829ACDD3D66A}" type="presOf" srcId="{AAC3DDF9-C330-4737-BBD0-1A705F9F8526}" destId="{18DC9FF5-64DF-4AD8-97FF-63983FC5226A}" srcOrd="0" destOrd="0" presId="urn:microsoft.com/office/officeart/2008/layout/VerticalCurvedList"/>
    <dgm:cxn modelId="{93A2AB4C-35DC-4B29-8A92-EA45F1119BC9}" type="presOf" srcId="{58F81751-9102-44B4-9142-BA210CE38BE1}" destId="{1CF62754-179E-480C-A3BB-8A8EE3C9BDBA}" srcOrd="0" destOrd="0" presId="urn:microsoft.com/office/officeart/2008/layout/VerticalCurvedList"/>
    <dgm:cxn modelId="{78FDC886-7E94-4E6F-ACF3-A0D8C95D592F}" type="presOf" srcId="{908FDF54-09FF-4DBC-B473-C4966D3E4BF0}" destId="{65643E1A-0FE4-45F0-B848-04DBAFEA450C}" srcOrd="0" destOrd="0" presId="urn:microsoft.com/office/officeart/2008/layout/VerticalCurvedList"/>
    <dgm:cxn modelId="{288E24C3-5CE3-42C6-9711-6F02EB3E7B00}" srcId="{58F81751-9102-44B4-9142-BA210CE38BE1}" destId="{A9DB02FD-E1FC-4A9C-9B5E-98299D23B931}" srcOrd="0" destOrd="0" parTransId="{B8B08833-69DE-430E-BE52-05FEFB20C99C}" sibTransId="{908FDF54-09FF-4DBC-B473-C4966D3E4BF0}"/>
    <dgm:cxn modelId="{187F39CB-C6DB-4E81-80E4-468FB50212AC}" type="presOf" srcId="{60DD9709-82DA-4CDA-B17D-912602A5FB41}" destId="{A15A0842-66FD-4C04-B003-CFBA0EE396AE}" srcOrd="0" destOrd="0" presId="urn:microsoft.com/office/officeart/2008/layout/VerticalCurvedList"/>
    <dgm:cxn modelId="{A831BAE1-C8A3-462A-9D40-BFF6D47C7EAB}" srcId="{58F81751-9102-44B4-9142-BA210CE38BE1}" destId="{AAC3DDF9-C330-4737-BBD0-1A705F9F8526}" srcOrd="2" destOrd="0" parTransId="{4D638884-A91F-43A5-A471-5502878E270B}" sibTransId="{CBDF1CBD-8906-40CC-AB92-45A6BB6B7F95}"/>
    <dgm:cxn modelId="{4E4CD6F7-B519-4DAC-A9DF-1E7165A18E80}" type="presOf" srcId="{A9DB02FD-E1FC-4A9C-9B5E-98299D23B931}" destId="{AB77089A-B944-420A-A846-6737F6AEF6B6}" srcOrd="0" destOrd="0" presId="urn:microsoft.com/office/officeart/2008/layout/VerticalCurvedList"/>
    <dgm:cxn modelId="{5F5442C5-0AFE-43E5-900D-7EA7038FEB10}" type="presParOf" srcId="{1CF62754-179E-480C-A3BB-8A8EE3C9BDBA}" destId="{AE414E30-CC8D-45E5-96E1-42CB9E234723}" srcOrd="0" destOrd="0" presId="urn:microsoft.com/office/officeart/2008/layout/VerticalCurvedList"/>
    <dgm:cxn modelId="{F0082823-5CA2-4564-A966-E0D120944686}" type="presParOf" srcId="{AE414E30-CC8D-45E5-96E1-42CB9E234723}" destId="{F503EEA0-C3EA-44C6-ADCC-7C2B9F628EAE}" srcOrd="0" destOrd="0" presId="urn:microsoft.com/office/officeart/2008/layout/VerticalCurvedList"/>
    <dgm:cxn modelId="{F8E446B4-9345-4467-A4EB-84C4F1E0558D}" type="presParOf" srcId="{F503EEA0-C3EA-44C6-ADCC-7C2B9F628EAE}" destId="{FBB07C2D-C394-470D-BA35-D07A24BA7CD2}" srcOrd="0" destOrd="0" presId="urn:microsoft.com/office/officeart/2008/layout/VerticalCurvedList"/>
    <dgm:cxn modelId="{81755BC5-2232-48F6-9775-7FD4DF87087B}" type="presParOf" srcId="{F503EEA0-C3EA-44C6-ADCC-7C2B9F628EAE}" destId="{65643E1A-0FE4-45F0-B848-04DBAFEA450C}" srcOrd="1" destOrd="0" presId="urn:microsoft.com/office/officeart/2008/layout/VerticalCurvedList"/>
    <dgm:cxn modelId="{92D0B2F8-AED9-4989-A00E-140074660DF5}" type="presParOf" srcId="{F503EEA0-C3EA-44C6-ADCC-7C2B9F628EAE}" destId="{90981374-E64C-48ED-A4DD-52B01C644A55}" srcOrd="2" destOrd="0" presId="urn:microsoft.com/office/officeart/2008/layout/VerticalCurvedList"/>
    <dgm:cxn modelId="{62DABAC4-A848-4AAB-9CA4-87DCFE283B5C}" type="presParOf" srcId="{F503EEA0-C3EA-44C6-ADCC-7C2B9F628EAE}" destId="{69E694F9-0DC8-4114-A42E-EEE776699110}" srcOrd="3" destOrd="0" presId="urn:microsoft.com/office/officeart/2008/layout/VerticalCurvedList"/>
    <dgm:cxn modelId="{B99146B5-9459-491B-BFE7-5EB4F3E6840F}" type="presParOf" srcId="{AE414E30-CC8D-45E5-96E1-42CB9E234723}" destId="{AB77089A-B944-420A-A846-6737F6AEF6B6}" srcOrd="1" destOrd="0" presId="urn:microsoft.com/office/officeart/2008/layout/VerticalCurvedList"/>
    <dgm:cxn modelId="{61224DB4-440A-4B15-82C5-812D2CDAC28F}" type="presParOf" srcId="{AE414E30-CC8D-45E5-96E1-42CB9E234723}" destId="{6E3FBA5B-FA35-48F6-8D83-F251EA2C822F}" srcOrd="2" destOrd="0" presId="urn:microsoft.com/office/officeart/2008/layout/VerticalCurvedList"/>
    <dgm:cxn modelId="{26AB216E-3822-4F50-A8C3-160C9F46F75B}" type="presParOf" srcId="{6E3FBA5B-FA35-48F6-8D83-F251EA2C822F}" destId="{A404667E-70F2-4A4E-80C5-BDBC1DA87E62}" srcOrd="0" destOrd="0" presId="urn:microsoft.com/office/officeart/2008/layout/VerticalCurvedList"/>
    <dgm:cxn modelId="{94710802-8A9B-4774-85B0-94BDDB2E15B3}" type="presParOf" srcId="{AE414E30-CC8D-45E5-96E1-42CB9E234723}" destId="{A15A0842-66FD-4C04-B003-CFBA0EE396AE}" srcOrd="3" destOrd="0" presId="urn:microsoft.com/office/officeart/2008/layout/VerticalCurvedList"/>
    <dgm:cxn modelId="{080AB87E-AC94-4115-9AB6-6C79491EE67B}" type="presParOf" srcId="{AE414E30-CC8D-45E5-96E1-42CB9E234723}" destId="{2E8057CA-FF42-413B-9A8E-7EB535E0EDC2}" srcOrd="4" destOrd="0" presId="urn:microsoft.com/office/officeart/2008/layout/VerticalCurvedList"/>
    <dgm:cxn modelId="{3EE6EB15-6AA2-4C3E-84E7-EB607B693DD1}" type="presParOf" srcId="{2E8057CA-FF42-413B-9A8E-7EB535E0EDC2}" destId="{4392F1AC-9992-4051-8AA0-C77A523254B2}" srcOrd="0" destOrd="0" presId="urn:microsoft.com/office/officeart/2008/layout/VerticalCurvedList"/>
    <dgm:cxn modelId="{A0B7BB38-9ED6-4AFA-8CEC-3E348EAFBA9A}" type="presParOf" srcId="{AE414E30-CC8D-45E5-96E1-42CB9E234723}" destId="{18DC9FF5-64DF-4AD8-97FF-63983FC5226A}" srcOrd="5" destOrd="0" presId="urn:microsoft.com/office/officeart/2008/layout/VerticalCurvedList"/>
    <dgm:cxn modelId="{9ABCEA09-07B5-413C-BB59-E1990158D5C9}" type="presParOf" srcId="{AE414E30-CC8D-45E5-96E1-42CB9E234723}" destId="{9F57FBDA-E5D1-4354-A09B-9FC7BCBF45FA}" srcOrd="6" destOrd="0" presId="urn:microsoft.com/office/officeart/2008/layout/VerticalCurvedList"/>
    <dgm:cxn modelId="{2D7FD20F-6392-4ED8-B477-C279AD154922}" type="presParOf" srcId="{9F57FBDA-E5D1-4354-A09B-9FC7BCBF45FA}" destId="{19A5F06C-F730-4733-A1C1-822BB9C9DB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CB242-9A7A-44ED-AFD8-F0723FF4F79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AF2CF2D-87EB-4FE9-BEE7-35AEB080548F}">
      <dgm:prSet phldrT="[Text]"/>
      <dgm:spPr/>
      <dgm:t>
        <a:bodyPr/>
        <a:lstStyle/>
        <a:p>
          <a:r>
            <a:rPr lang="en-US" b="0" i="0" dirty="0"/>
            <a:t>Expand to specific untapped geographies</a:t>
          </a:r>
          <a:endParaRPr lang="en-IN" dirty="0"/>
        </a:p>
      </dgm:t>
    </dgm:pt>
    <dgm:pt modelId="{810D781B-190C-4345-8C9E-81B2B2459F47}" type="parTrans" cxnId="{FC3061A6-BBBA-4B1B-9C05-AD0E023D8345}">
      <dgm:prSet/>
      <dgm:spPr/>
      <dgm:t>
        <a:bodyPr/>
        <a:lstStyle/>
        <a:p>
          <a:endParaRPr lang="en-IN"/>
        </a:p>
      </dgm:t>
    </dgm:pt>
    <dgm:pt modelId="{746F2A66-5A98-4319-AF8F-77CA306F5196}" type="sibTrans" cxnId="{FC3061A6-BBBA-4B1B-9C05-AD0E023D8345}">
      <dgm:prSet/>
      <dgm:spPr/>
      <dgm:t>
        <a:bodyPr/>
        <a:lstStyle/>
        <a:p>
          <a:endParaRPr lang="en-IN"/>
        </a:p>
      </dgm:t>
    </dgm:pt>
    <dgm:pt modelId="{9A23F956-6082-42B7-8733-2B0E6F1CA0C7}">
      <dgm:prSet phldrT="[Text]"/>
      <dgm:spPr/>
      <dgm:t>
        <a:bodyPr/>
        <a:lstStyle/>
        <a:p>
          <a:r>
            <a:rPr lang="en-IN" b="0" i="0" dirty="0"/>
            <a:t>Establish necessary infrastructure</a:t>
          </a:r>
          <a:endParaRPr lang="en-IN" dirty="0"/>
        </a:p>
      </dgm:t>
    </dgm:pt>
    <dgm:pt modelId="{E74C15D8-D569-4897-A93C-0F72443C88A4}" type="parTrans" cxnId="{C222D37F-665F-420E-B2B1-B84BEE29B795}">
      <dgm:prSet/>
      <dgm:spPr/>
      <dgm:t>
        <a:bodyPr/>
        <a:lstStyle/>
        <a:p>
          <a:endParaRPr lang="en-IN"/>
        </a:p>
      </dgm:t>
    </dgm:pt>
    <dgm:pt modelId="{5E414BAC-0A7D-44B2-BC92-1F6595C8E355}" type="sibTrans" cxnId="{C222D37F-665F-420E-B2B1-B84BEE29B795}">
      <dgm:prSet/>
      <dgm:spPr/>
      <dgm:t>
        <a:bodyPr/>
        <a:lstStyle/>
        <a:p>
          <a:endParaRPr lang="en-IN"/>
        </a:p>
      </dgm:t>
    </dgm:pt>
    <dgm:pt modelId="{BAAC8454-F581-4DDB-81C9-8C322D74C479}">
      <dgm:prSet phldrT="[Text]"/>
      <dgm:spPr/>
      <dgm:t>
        <a:bodyPr/>
        <a:lstStyle/>
        <a:p>
          <a:r>
            <a:rPr lang="en-US" b="0" i="0" dirty="0"/>
            <a:t>Enter the market with existing products</a:t>
          </a:r>
          <a:endParaRPr lang="en-IN" dirty="0"/>
        </a:p>
      </dgm:t>
    </dgm:pt>
    <dgm:pt modelId="{800BD927-54DC-4302-BBC7-FD18FCEC89A7}" type="parTrans" cxnId="{53A75280-C156-4DA2-95E2-76EA62BC3926}">
      <dgm:prSet/>
      <dgm:spPr/>
      <dgm:t>
        <a:bodyPr/>
        <a:lstStyle/>
        <a:p>
          <a:endParaRPr lang="en-IN"/>
        </a:p>
      </dgm:t>
    </dgm:pt>
    <dgm:pt modelId="{D2639FBB-B63F-45D1-80E2-B6CCDBF3CF04}" type="sibTrans" cxnId="{53A75280-C156-4DA2-95E2-76EA62BC3926}">
      <dgm:prSet/>
      <dgm:spPr/>
      <dgm:t>
        <a:bodyPr/>
        <a:lstStyle/>
        <a:p>
          <a:endParaRPr lang="en-IN"/>
        </a:p>
      </dgm:t>
    </dgm:pt>
    <dgm:pt modelId="{F207C394-E015-44C5-90A7-A4C13096EB53}">
      <dgm:prSet/>
      <dgm:spPr/>
      <dgm:t>
        <a:bodyPr/>
        <a:lstStyle/>
        <a:p>
          <a:r>
            <a:rPr lang="en-US" b="0" i="0"/>
            <a:t>Reinvest profits and secure capital</a:t>
          </a:r>
          <a:endParaRPr lang="en-US"/>
        </a:p>
      </dgm:t>
    </dgm:pt>
    <dgm:pt modelId="{17F9FFA6-5D8E-4A34-9574-3247BD934E5D}" type="parTrans" cxnId="{9768A5AE-CEA2-4B55-9991-B5ACB16EF07A}">
      <dgm:prSet/>
      <dgm:spPr/>
      <dgm:t>
        <a:bodyPr/>
        <a:lstStyle/>
        <a:p>
          <a:endParaRPr lang="en-IN"/>
        </a:p>
      </dgm:t>
    </dgm:pt>
    <dgm:pt modelId="{C212B874-816F-4810-8F4B-4039DEE1C497}" type="sibTrans" cxnId="{9768A5AE-CEA2-4B55-9991-B5ACB16EF07A}">
      <dgm:prSet/>
      <dgm:spPr/>
      <dgm:t>
        <a:bodyPr/>
        <a:lstStyle/>
        <a:p>
          <a:endParaRPr lang="en-IN"/>
        </a:p>
      </dgm:t>
    </dgm:pt>
    <dgm:pt modelId="{B793A183-03BF-4F1F-815C-58340811BF3A}">
      <dgm:prSet/>
      <dgm:spPr/>
      <dgm:t>
        <a:bodyPr/>
        <a:lstStyle/>
        <a:p>
          <a:r>
            <a:rPr lang="en-IN" b="0" i="0"/>
            <a:t>Expand the product line</a:t>
          </a:r>
          <a:endParaRPr lang="en-IN"/>
        </a:p>
      </dgm:t>
    </dgm:pt>
    <dgm:pt modelId="{A28946BC-A11F-4EB3-9B9D-967B7C3797E2}" type="parTrans" cxnId="{90E33FE6-9C97-4DDC-B246-B56D3CDF1AFC}">
      <dgm:prSet/>
      <dgm:spPr/>
      <dgm:t>
        <a:bodyPr/>
        <a:lstStyle/>
        <a:p>
          <a:endParaRPr lang="en-IN"/>
        </a:p>
      </dgm:t>
    </dgm:pt>
    <dgm:pt modelId="{3E039CD5-6CE2-487C-A43E-EE441C2A8A17}" type="sibTrans" cxnId="{90E33FE6-9C97-4DDC-B246-B56D3CDF1AFC}">
      <dgm:prSet/>
      <dgm:spPr/>
      <dgm:t>
        <a:bodyPr/>
        <a:lstStyle/>
        <a:p>
          <a:endParaRPr lang="en-IN"/>
        </a:p>
      </dgm:t>
    </dgm:pt>
    <dgm:pt modelId="{1F095AC9-D63A-4CB7-B057-78CB21FC6875}">
      <dgm:prSet/>
      <dgm:spPr/>
      <dgm:t>
        <a:bodyPr/>
        <a:lstStyle/>
        <a:p>
          <a:r>
            <a:rPr lang="en-US" b="0" i="0"/>
            <a:t>Test new products with existing clientele</a:t>
          </a:r>
          <a:endParaRPr lang="en-US"/>
        </a:p>
      </dgm:t>
    </dgm:pt>
    <dgm:pt modelId="{65168FB6-C2BF-4D48-90FD-FF7185BCCDF6}" type="parTrans" cxnId="{A25F2225-A307-414B-8B87-CFC02E8FD921}">
      <dgm:prSet/>
      <dgm:spPr/>
      <dgm:t>
        <a:bodyPr/>
        <a:lstStyle/>
        <a:p>
          <a:endParaRPr lang="en-IN"/>
        </a:p>
      </dgm:t>
    </dgm:pt>
    <dgm:pt modelId="{BF2A1DD4-41E2-42AF-9250-08599BD3984E}" type="sibTrans" cxnId="{A25F2225-A307-414B-8B87-CFC02E8FD921}">
      <dgm:prSet/>
      <dgm:spPr/>
      <dgm:t>
        <a:bodyPr/>
        <a:lstStyle/>
        <a:p>
          <a:endParaRPr lang="en-IN"/>
        </a:p>
      </dgm:t>
    </dgm:pt>
    <dgm:pt modelId="{65F024B7-3407-4E31-9B2A-73FA06A544E3}">
      <dgm:prSet/>
      <dgm:spPr/>
      <dgm:t>
        <a:bodyPr/>
        <a:lstStyle/>
        <a:p>
          <a:r>
            <a:rPr lang="en-US" b="0" i="0"/>
            <a:t>Scale the business if successful</a:t>
          </a:r>
          <a:endParaRPr lang="en-US"/>
        </a:p>
      </dgm:t>
    </dgm:pt>
    <dgm:pt modelId="{369D377A-337A-4A3A-A8E2-D4C37C44FD58}" type="parTrans" cxnId="{99DED7CA-A515-4453-88CB-9A2390B57150}">
      <dgm:prSet/>
      <dgm:spPr/>
      <dgm:t>
        <a:bodyPr/>
        <a:lstStyle/>
        <a:p>
          <a:endParaRPr lang="en-IN"/>
        </a:p>
      </dgm:t>
    </dgm:pt>
    <dgm:pt modelId="{BF151739-78D7-4971-902F-BF84CA0E4B3C}" type="sibTrans" cxnId="{99DED7CA-A515-4453-88CB-9A2390B57150}">
      <dgm:prSet/>
      <dgm:spPr/>
      <dgm:t>
        <a:bodyPr/>
        <a:lstStyle/>
        <a:p>
          <a:endParaRPr lang="en-IN"/>
        </a:p>
      </dgm:t>
    </dgm:pt>
    <dgm:pt modelId="{7FDED7FB-34F3-4B9D-8DB0-16C257757A30}" type="pres">
      <dgm:prSet presAssocID="{297CB242-9A7A-44ED-AFD8-F0723FF4F79C}" presName="linearFlow" presStyleCnt="0">
        <dgm:presLayoutVars>
          <dgm:resizeHandles val="exact"/>
        </dgm:presLayoutVars>
      </dgm:prSet>
      <dgm:spPr/>
    </dgm:pt>
    <dgm:pt modelId="{8C96BBB6-3F7D-4F39-AB04-E1A4CA32EA0E}" type="pres">
      <dgm:prSet presAssocID="{DAF2CF2D-87EB-4FE9-BEE7-35AEB080548F}" presName="node" presStyleLbl="node1" presStyleIdx="0" presStyleCnt="7">
        <dgm:presLayoutVars>
          <dgm:bulletEnabled val="1"/>
        </dgm:presLayoutVars>
      </dgm:prSet>
      <dgm:spPr/>
    </dgm:pt>
    <dgm:pt modelId="{A2198278-B85B-4439-95A7-54904CE64975}" type="pres">
      <dgm:prSet presAssocID="{746F2A66-5A98-4319-AF8F-77CA306F5196}" presName="sibTrans" presStyleLbl="sibTrans2D1" presStyleIdx="0" presStyleCnt="6"/>
      <dgm:spPr/>
    </dgm:pt>
    <dgm:pt modelId="{900A8907-A6DF-42AE-8014-9366ECF7AC3C}" type="pres">
      <dgm:prSet presAssocID="{746F2A66-5A98-4319-AF8F-77CA306F5196}" presName="connectorText" presStyleLbl="sibTrans2D1" presStyleIdx="0" presStyleCnt="6"/>
      <dgm:spPr/>
    </dgm:pt>
    <dgm:pt modelId="{EDF38595-BB38-41AD-B61E-B8CFA1885BC8}" type="pres">
      <dgm:prSet presAssocID="{9A23F956-6082-42B7-8733-2B0E6F1CA0C7}" presName="node" presStyleLbl="node1" presStyleIdx="1" presStyleCnt="7">
        <dgm:presLayoutVars>
          <dgm:bulletEnabled val="1"/>
        </dgm:presLayoutVars>
      </dgm:prSet>
      <dgm:spPr/>
    </dgm:pt>
    <dgm:pt modelId="{CB99D8D4-A86A-4672-BADF-A340CA00E131}" type="pres">
      <dgm:prSet presAssocID="{5E414BAC-0A7D-44B2-BC92-1F6595C8E355}" presName="sibTrans" presStyleLbl="sibTrans2D1" presStyleIdx="1" presStyleCnt="6"/>
      <dgm:spPr/>
    </dgm:pt>
    <dgm:pt modelId="{3C9EF472-1D92-43E9-B990-51FD80D1ED37}" type="pres">
      <dgm:prSet presAssocID="{5E414BAC-0A7D-44B2-BC92-1F6595C8E355}" presName="connectorText" presStyleLbl="sibTrans2D1" presStyleIdx="1" presStyleCnt="6"/>
      <dgm:spPr/>
    </dgm:pt>
    <dgm:pt modelId="{8077BB00-E10B-46F5-9F6C-E702DC5F84C5}" type="pres">
      <dgm:prSet presAssocID="{BAAC8454-F581-4DDB-81C9-8C322D74C479}" presName="node" presStyleLbl="node1" presStyleIdx="2" presStyleCnt="7">
        <dgm:presLayoutVars>
          <dgm:bulletEnabled val="1"/>
        </dgm:presLayoutVars>
      </dgm:prSet>
      <dgm:spPr/>
    </dgm:pt>
    <dgm:pt modelId="{9C4C6ABE-C73C-4BEF-9CE7-642621456F1C}" type="pres">
      <dgm:prSet presAssocID="{D2639FBB-B63F-45D1-80E2-B6CCDBF3CF04}" presName="sibTrans" presStyleLbl="sibTrans2D1" presStyleIdx="2" presStyleCnt="6"/>
      <dgm:spPr/>
    </dgm:pt>
    <dgm:pt modelId="{324D70A5-61F3-4B4E-89F2-A556DF104666}" type="pres">
      <dgm:prSet presAssocID="{D2639FBB-B63F-45D1-80E2-B6CCDBF3CF04}" presName="connectorText" presStyleLbl="sibTrans2D1" presStyleIdx="2" presStyleCnt="6"/>
      <dgm:spPr/>
    </dgm:pt>
    <dgm:pt modelId="{676067A5-A8C6-465E-B24A-068902808CFE}" type="pres">
      <dgm:prSet presAssocID="{F207C394-E015-44C5-90A7-A4C13096EB53}" presName="node" presStyleLbl="node1" presStyleIdx="3" presStyleCnt="7">
        <dgm:presLayoutVars>
          <dgm:bulletEnabled val="1"/>
        </dgm:presLayoutVars>
      </dgm:prSet>
      <dgm:spPr/>
    </dgm:pt>
    <dgm:pt modelId="{C422AC88-DF1A-4625-B886-1443C1C8E0BF}" type="pres">
      <dgm:prSet presAssocID="{C212B874-816F-4810-8F4B-4039DEE1C497}" presName="sibTrans" presStyleLbl="sibTrans2D1" presStyleIdx="3" presStyleCnt="6"/>
      <dgm:spPr/>
    </dgm:pt>
    <dgm:pt modelId="{0E723A44-A4B8-4E99-8694-3614367798E4}" type="pres">
      <dgm:prSet presAssocID="{C212B874-816F-4810-8F4B-4039DEE1C497}" presName="connectorText" presStyleLbl="sibTrans2D1" presStyleIdx="3" presStyleCnt="6"/>
      <dgm:spPr/>
    </dgm:pt>
    <dgm:pt modelId="{3CBEE483-72CD-4016-9A3A-D4AC364DD05B}" type="pres">
      <dgm:prSet presAssocID="{B793A183-03BF-4F1F-815C-58340811BF3A}" presName="node" presStyleLbl="node1" presStyleIdx="4" presStyleCnt="7">
        <dgm:presLayoutVars>
          <dgm:bulletEnabled val="1"/>
        </dgm:presLayoutVars>
      </dgm:prSet>
      <dgm:spPr/>
    </dgm:pt>
    <dgm:pt modelId="{39AB39E2-2099-4B63-8CE4-8CC8A5E78139}" type="pres">
      <dgm:prSet presAssocID="{3E039CD5-6CE2-487C-A43E-EE441C2A8A17}" presName="sibTrans" presStyleLbl="sibTrans2D1" presStyleIdx="4" presStyleCnt="6"/>
      <dgm:spPr/>
    </dgm:pt>
    <dgm:pt modelId="{4E3DA960-5BE8-440F-826F-D587DD46DE5A}" type="pres">
      <dgm:prSet presAssocID="{3E039CD5-6CE2-487C-A43E-EE441C2A8A17}" presName="connectorText" presStyleLbl="sibTrans2D1" presStyleIdx="4" presStyleCnt="6"/>
      <dgm:spPr/>
    </dgm:pt>
    <dgm:pt modelId="{A4A5C358-0628-49D0-920C-4258B8D0EB55}" type="pres">
      <dgm:prSet presAssocID="{1F095AC9-D63A-4CB7-B057-78CB21FC6875}" presName="node" presStyleLbl="node1" presStyleIdx="5" presStyleCnt="7">
        <dgm:presLayoutVars>
          <dgm:bulletEnabled val="1"/>
        </dgm:presLayoutVars>
      </dgm:prSet>
      <dgm:spPr/>
    </dgm:pt>
    <dgm:pt modelId="{38E8CC5C-6DA9-4449-8E39-322998AB7121}" type="pres">
      <dgm:prSet presAssocID="{BF2A1DD4-41E2-42AF-9250-08599BD3984E}" presName="sibTrans" presStyleLbl="sibTrans2D1" presStyleIdx="5" presStyleCnt="6"/>
      <dgm:spPr/>
    </dgm:pt>
    <dgm:pt modelId="{4728A260-EBEB-4466-8528-E8E7E97D8B9D}" type="pres">
      <dgm:prSet presAssocID="{BF2A1DD4-41E2-42AF-9250-08599BD3984E}" presName="connectorText" presStyleLbl="sibTrans2D1" presStyleIdx="5" presStyleCnt="6"/>
      <dgm:spPr/>
    </dgm:pt>
    <dgm:pt modelId="{D2ABB185-4BFC-4904-9B3F-AE5B6F8BF2DE}" type="pres">
      <dgm:prSet presAssocID="{65F024B7-3407-4E31-9B2A-73FA06A544E3}" presName="node" presStyleLbl="node1" presStyleIdx="6" presStyleCnt="7">
        <dgm:presLayoutVars>
          <dgm:bulletEnabled val="1"/>
        </dgm:presLayoutVars>
      </dgm:prSet>
      <dgm:spPr/>
    </dgm:pt>
  </dgm:ptLst>
  <dgm:cxnLst>
    <dgm:cxn modelId="{7E32BB03-8867-4CF9-B6AC-97232773D4F9}" type="presOf" srcId="{BAAC8454-F581-4DDB-81C9-8C322D74C479}" destId="{8077BB00-E10B-46F5-9F6C-E702DC5F84C5}" srcOrd="0" destOrd="0" presId="urn:microsoft.com/office/officeart/2005/8/layout/process2"/>
    <dgm:cxn modelId="{4728C304-CDB8-446A-945E-580156F9B939}" type="presOf" srcId="{DAF2CF2D-87EB-4FE9-BEE7-35AEB080548F}" destId="{8C96BBB6-3F7D-4F39-AB04-E1A4CA32EA0E}" srcOrd="0" destOrd="0" presId="urn:microsoft.com/office/officeart/2005/8/layout/process2"/>
    <dgm:cxn modelId="{A25F2225-A307-414B-8B87-CFC02E8FD921}" srcId="{297CB242-9A7A-44ED-AFD8-F0723FF4F79C}" destId="{1F095AC9-D63A-4CB7-B057-78CB21FC6875}" srcOrd="5" destOrd="0" parTransId="{65168FB6-C2BF-4D48-90FD-FF7185BCCDF6}" sibTransId="{BF2A1DD4-41E2-42AF-9250-08599BD3984E}"/>
    <dgm:cxn modelId="{DBC8D829-CA6D-4D35-B072-99930BD754CC}" type="presOf" srcId="{C212B874-816F-4810-8F4B-4039DEE1C497}" destId="{0E723A44-A4B8-4E99-8694-3614367798E4}" srcOrd="1" destOrd="0" presId="urn:microsoft.com/office/officeart/2005/8/layout/process2"/>
    <dgm:cxn modelId="{FD573137-009E-4BC3-8046-51FBD181A8E3}" type="presOf" srcId="{3E039CD5-6CE2-487C-A43E-EE441C2A8A17}" destId="{4E3DA960-5BE8-440F-826F-D587DD46DE5A}" srcOrd="1" destOrd="0" presId="urn:microsoft.com/office/officeart/2005/8/layout/process2"/>
    <dgm:cxn modelId="{5DD55037-B89D-43AE-AB0C-FCA2E14808CA}" type="presOf" srcId="{D2639FBB-B63F-45D1-80E2-B6CCDBF3CF04}" destId="{324D70A5-61F3-4B4E-89F2-A556DF104666}" srcOrd="1" destOrd="0" presId="urn:microsoft.com/office/officeart/2005/8/layout/process2"/>
    <dgm:cxn modelId="{170DA83C-5D76-4CAA-82E4-994EB6643D62}" type="presOf" srcId="{1F095AC9-D63A-4CB7-B057-78CB21FC6875}" destId="{A4A5C358-0628-49D0-920C-4258B8D0EB55}" srcOrd="0" destOrd="0" presId="urn:microsoft.com/office/officeart/2005/8/layout/process2"/>
    <dgm:cxn modelId="{D250AC5B-B065-4DBD-8ED2-A0676C456232}" type="presOf" srcId="{3E039CD5-6CE2-487C-A43E-EE441C2A8A17}" destId="{39AB39E2-2099-4B63-8CE4-8CC8A5E78139}" srcOrd="0" destOrd="0" presId="urn:microsoft.com/office/officeart/2005/8/layout/process2"/>
    <dgm:cxn modelId="{3FD58B5F-318B-40D5-9EB0-870F911A4B0E}" type="presOf" srcId="{297CB242-9A7A-44ED-AFD8-F0723FF4F79C}" destId="{7FDED7FB-34F3-4B9D-8DB0-16C257757A30}" srcOrd="0" destOrd="0" presId="urn:microsoft.com/office/officeart/2005/8/layout/process2"/>
    <dgm:cxn modelId="{6BB1724F-6B32-4712-B374-6A0F9328B86E}" type="presOf" srcId="{746F2A66-5A98-4319-AF8F-77CA306F5196}" destId="{A2198278-B85B-4439-95A7-54904CE64975}" srcOrd="0" destOrd="0" presId="urn:microsoft.com/office/officeart/2005/8/layout/process2"/>
    <dgm:cxn modelId="{C17F9650-5B2B-4440-B363-333C9CE29B90}" type="presOf" srcId="{F207C394-E015-44C5-90A7-A4C13096EB53}" destId="{676067A5-A8C6-465E-B24A-068902808CFE}" srcOrd="0" destOrd="0" presId="urn:microsoft.com/office/officeart/2005/8/layout/process2"/>
    <dgm:cxn modelId="{BA5A937E-3234-4DDC-81D6-2E813B63A2B6}" type="presOf" srcId="{C212B874-816F-4810-8F4B-4039DEE1C497}" destId="{C422AC88-DF1A-4625-B886-1443C1C8E0BF}" srcOrd="0" destOrd="0" presId="urn:microsoft.com/office/officeart/2005/8/layout/process2"/>
    <dgm:cxn modelId="{C222D37F-665F-420E-B2B1-B84BEE29B795}" srcId="{297CB242-9A7A-44ED-AFD8-F0723FF4F79C}" destId="{9A23F956-6082-42B7-8733-2B0E6F1CA0C7}" srcOrd="1" destOrd="0" parTransId="{E74C15D8-D569-4897-A93C-0F72443C88A4}" sibTransId="{5E414BAC-0A7D-44B2-BC92-1F6595C8E355}"/>
    <dgm:cxn modelId="{25C95D80-398E-4004-89E1-62448A48E7A7}" type="presOf" srcId="{5E414BAC-0A7D-44B2-BC92-1F6595C8E355}" destId="{3C9EF472-1D92-43E9-B990-51FD80D1ED37}" srcOrd="1" destOrd="0" presId="urn:microsoft.com/office/officeart/2005/8/layout/process2"/>
    <dgm:cxn modelId="{53A75280-C156-4DA2-95E2-76EA62BC3926}" srcId="{297CB242-9A7A-44ED-AFD8-F0723FF4F79C}" destId="{BAAC8454-F581-4DDB-81C9-8C322D74C479}" srcOrd="2" destOrd="0" parTransId="{800BD927-54DC-4302-BBC7-FD18FCEC89A7}" sibTransId="{D2639FBB-B63F-45D1-80E2-B6CCDBF3CF04}"/>
    <dgm:cxn modelId="{0F76AF80-64C8-4300-B1EE-D59C593649EC}" type="presOf" srcId="{5E414BAC-0A7D-44B2-BC92-1F6595C8E355}" destId="{CB99D8D4-A86A-4672-BADF-A340CA00E131}" srcOrd="0" destOrd="0" presId="urn:microsoft.com/office/officeart/2005/8/layout/process2"/>
    <dgm:cxn modelId="{08EE0095-77EC-4959-A3AC-12D9419A02FF}" type="presOf" srcId="{D2639FBB-B63F-45D1-80E2-B6CCDBF3CF04}" destId="{9C4C6ABE-C73C-4BEF-9CE7-642621456F1C}" srcOrd="0" destOrd="0" presId="urn:microsoft.com/office/officeart/2005/8/layout/process2"/>
    <dgm:cxn modelId="{11142E98-5FC2-4E97-8EC4-CB2C841612EB}" type="presOf" srcId="{9A23F956-6082-42B7-8733-2B0E6F1CA0C7}" destId="{EDF38595-BB38-41AD-B61E-B8CFA1885BC8}" srcOrd="0" destOrd="0" presId="urn:microsoft.com/office/officeart/2005/8/layout/process2"/>
    <dgm:cxn modelId="{FC3061A6-BBBA-4B1B-9C05-AD0E023D8345}" srcId="{297CB242-9A7A-44ED-AFD8-F0723FF4F79C}" destId="{DAF2CF2D-87EB-4FE9-BEE7-35AEB080548F}" srcOrd="0" destOrd="0" parTransId="{810D781B-190C-4345-8C9E-81B2B2459F47}" sibTransId="{746F2A66-5A98-4319-AF8F-77CA306F5196}"/>
    <dgm:cxn modelId="{9768A5AE-CEA2-4B55-9991-B5ACB16EF07A}" srcId="{297CB242-9A7A-44ED-AFD8-F0723FF4F79C}" destId="{F207C394-E015-44C5-90A7-A4C13096EB53}" srcOrd="3" destOrd="0" parTransId="{17F9FFA6-5D8E-4A34-9574-3247BD934E5D}" sibTransId="{C212B874-816F-4810-8F4B-4039DEE1C497}"/>
    <dgm:cxn modelId="{C5544BB0-01D3-49EB-BE9C-0EDFF838520E}" type="presOf" srcId="{746F2A66-5A98-4319-AF8F-77CA306F5196}" destId="{900A8907-A6DF-42AE-8014-9366ECF7AC3C}" srcOrd="1" destOrd="0" presId="urn:microsoft.com/office/officeart/2005/8/layout/process2"/>
    <dgm:cxn modelId="{99DED7CA-A515-4453-88CB-9A2390B57150}" srcId="{297CB242-9A7A-44ED-AFD8-F0723FF4F79C}" destId="{65F024B7-3407-4E31-9B2A-73FA06A544E3}" srcOrd="6" destOrd="0" parTransId="{369D377A-337A-4A3A-A8E2-D4C37C44FD58}" sibTransId="{BF151739-78D7-4971-902F-BF84CA0E4B3C}"/>
    <dgm:cxn modelId="{43EB67CD-B632-45A6-BA31-8A3F4AEFC6A0}" type="presOf" srcId="{65F024B7-3407-4E31-9B2A-73FA06A544E3}" destId="{D2ABB185-4BFC-4904-9B3F-AE5B6F8BF2DE}" srcOrd="0" destOrd="0" presId="urn:microsoft.com/office/officeart/2005/8/layout/process2"/>
    <dgm:cxn modelId="{710FD8D0-DA5A-4156-B539-FE406C62F564}" type="presOf" srcId="{BF2A1DD4-41E2-42AF-9250-08599BD3984E}" destId="{38E8CC5C-6DA9-4449-8E39-322998AB7121}" srcOrd="0" destOrd="0" presId="urn:microsoft.com/office/officeart/2005/8/layout/process2"/>
    <dgm:cxn modelId="{90E33FE6-9C97-4DDC-B246-B56D3CDF1AFC}" srcId="{297CB242-9A7A-44ED-AFD8-F0723FF4F79C}" destId="{B793A183-03BF-4F1F-815C-58340811BF3A}" srcOrd="4" destOrd="0" parTransId="{A28946BC-A11F-4EB3-9B9D-967B7C3797E2}" sibTransId="{3E039CD5-6CE2-487C-A43E-EE441C2A8A17}"/>
    <dgm:cxn modelId="{3476BDFA-2F99-4213-B9CD-FA0D2484ABA0}" type="presOf" srcId="{B793A183-03BF-4F1F-815C-58340811BF3A}" destId="{3CBEE483-72CD-4016-9A3A-D4AC364DD05B}" srcOrd="0" destOrd="0" presId="urn:microsoft.com/office/officeart/2005/8/layout/process2"/>
    <dgm:cxn modelId="{4A6FEAFF-F930-4C05-AC43-D88D9E7FBD00}" type="presOf" srcId="{BF2A1DD4-41E2-42AF-9250-08599BD3984E}" destId="{4728A260-EBEB-4466-8528-E8E7E97D8B9D}" srcOrd="1" destOrd="0" presId="urn:microsoft.com/office/officeart/2005/8/layout/process2"/>
    <dgm:cxn modelId="{84CC971A-1B3B-4785-AC4A-3FE0E3829815}" type="presParOf" srcId="{7FDED7FB-34F3-4B9D-8DB0-16C257757A30}" destId="{8C96BBB6-3F7D-4F39-AB04-E1A4CA32EA0E}" srcOrd="0" destOrd="0" presId="urn:microsoft.com/office/officeart/2005/8/layout/process2"/>
    <dgm:cxn modelId="{579F3D78-0960-4E26-84CF-05407086A965}" type="presParOf" srcId="{7FDED7FB-34F3-4B9D-8DB0-16C257757A30}" destId="{A2198278-B85B-4439-95A7-54904CE64975}" srcOrd="1" destOrd="0" presId="urn:microsoft.com/office/officeart/2005/8/layout/process2"/>
    <dgm:cxn modelId="{192DC24C-8C03-42F2-BECA-C04C56B7D0D3}" type="presParOf" srcId="{A2198278-B85B-4439-95A7-54904CE64975}" destId="{900A8907-A6DF-42AE-8014-9366ECF7AC3C}" srcOrd="0" destOrd="0" presId="urn:microsoft.com/office/officeart/2005/8/layout/process2"/>
    <dgm:cxn modelId="{381D357A-1BD6-4366-96FA-46802109C332}" type="presParOf" srcId="{7FDED7FB-34F3-4B9D-8DB0-16C257757A30}" destId="{EDF38595-BB38-41AD-B61E-B8CFA1885BC8}" srcOrd="2" destOrd="0" presId="urn:microsoft.com/office/officeart/2005/8/layout/process2"/>
    <dgm:cxn modelId="{BD30E612-19D8-46B8-9866-876306BA68E8}" type="presParOf" srcId="{7FDED7FB-34F3-4B9D-8DB0-16C257757A30}" destId="{CB99D8D4-A86A-4672-BADF-A340CA00E131}" srcOrd="3" destOrd="0" presId="urn:microsoft.com/office/officeart/2005/8/layout/process2"/>
    <dgm:cxn modelId="{DA057F8F-C90B-47A1-A65C-1FDC217714A2}" type="presParOf" srcId="{CB99D8D4-A86A-4672-BADF-A340CA00E131}" destId="{3C9EF472-1D92-43E9-B990-51FD80D1ED37}" srcOrd="0" destOrd="0" presId="urn:microsoft.com/office/officeart/2005/8/layout/process2"/>
    <dgm:cxn modelId="{32FD66F8-3939-4007-930C-1A648A475C09}" type="presParOf" srcId="{7FDED7FB-34F3-4B9D-8DB0-16C257757A30}" destId="{8077BB00-E10B-46F5-9F6C-E702DC5F84C5}" srcOrd="4" destOrd="0" presId="urn:microsoft.com/office/officeart/2005/8/layout/process2"/>
    <dgm:cxn modelId="{6458489A-A0EC-4620-BAD1-F7AB3613451B}" type="presParOf" srcId="{7FDED7FB-34F3-4B9D-8DB0-16C257757A30}" destId="{9C4C6ABE-C73C-4BEF-9CE7-642621456F1C}" srcOrd="5" destOrd="0" presId="urn:microsoft.com/office/officeart/2005/8/layout/process2"/>
    <dgm:cxn modelId="{631C6DC8-687D-44A2-B767-5E5CAA5C1FA3}" type="presParOf" srcId="{9C4C6ABE-C73C-4BEF-9CE7-642621456F1C}" destId="{324D70A5-61F3-4B4E-89F2-A556DF104666}" srcOrd="0" destOrd="0" presId="urn:microsoft.com/office/officeart/2005/8/layout/process2"/>
    <dgm:cxn modelId="{74A53AEA-F7A1-4F81-B66D-2C8070060713}" type="presParOf" srcId="{7FDED7FB-34F3-4B9D-8DB0-16C257757A30}" destId="{676067A5-A8C6-465E-B24A-068902808CFE}" srcOrd="6" destOrd="0" presId="urn:microsoft.com/office/officeart/2005/8/layout/process2"/>
    <dgm:cxn modelId="{22869FEF-F3A6-4A4E-97D1-8FB523F9A8BC}" type="presParOf" srcId="{7FDED7FB-34F3-4B9D-8DB0-16C257757A30}" destId="{C422AC88-DF1A-4625-B886-1443C1C8E0BF}" srcOrd="7" destOrd="0" presId="urn:microsoft.com/office/officeart/2005/8/layout/process2"/>
    <dgm:cxn modelId="{EE38A0A6-369D-4FE0-AE83-8EB0FDF24CCF}" type="presParOf" srcId="{C422AC88-DF1A-4625-B886-1443C1C8E0BF}" destId="{0E723A44-A4B8-4E99-8694-3614367798E4}" srcOrd="0" destOrd="0" presId="urn:microsoft.com/office/officeart/2005/8/layout/process2"/>
    <dgm:cxn modelId="{A7F1F7BE-961D-46B5-810D-121B1B07A900}" type="presParOf" srcId="{7FDED7FB-34F3-4B9D-8DB0-16C257757A30}" destId="{3CBEE483-72CD-4016-9A3A-D4AC364DD05B}" srcOrd="8" destOrd="0" presId="urn:microsoft.com/office/officeart/2005/8/layout/process2"/>
    <dgm:cxn modelId="{3D3F7A53-8313-4921-8870-1E2881B44615}" type="presParOf" srcId="{7FDED7FB-34F3-4B9D-8DB0-16C257757A30}" destId="{39AB39E2-2099-4B63-8CE4-8CC8A5E78139}" srcOrd="9" destOrd="0" presId="urn:microsoft.com/office/officeart/2005/8/layout/process2"/>
    <dgm:cxn modelId="{D681101C-C284-4B88-A064-90F6D8BEE2E3}" type="presParOf" srcId="{39AB39E2-2099-4B63-8CE4-8CC8A5E78139}" destId="{4E3DA960-5BE8-440F-826F-D587DD46DE5A}" srcOrd="0" destOrd="0" presId="urn:microsoft.com/office/officeart/2005/8/layout/process2"/>
    <dgm:cxn modelId="{059BC1BC-FF8F-4236-A7B0-FDD7EC0D10B5}" type="presParOf" srcId="{7FDED7FB-34F3-4B9D-8DB0-16C257757A30}" destId="{A4A5C358-0628-49D0-920C-4258B8D0EB55}" srcOrd="10" destOrd="0" presId="urn:microsoft.com/office/officeart/2005/8/layout/process2"/>
    <dgm:cxn modelId="{8F773D8E-32FD-42A6-87AE-E56481CB3E10}" type="presParOf" srcId="{7FDED7FB-34F3-4B9D-8DB0-16C257757A30}" destId="{38E8CC5C-6DA9-4449-8E39-322998AB7121}" srcOrd="11" destOrd="0" presId="urn:microsoft.com/office/officeart/2005/8/layout/process2"/>
    <dgm:cxn modelId="{9EA76F68-740E-4190-A7BA-4F640820C27C}" type="presParOf" srcId="{38E8CC5C-6DA9-4449-8E39-322998AB7121}" destId="{4728A260-EBEB-4466-8528-E8E7E97D8B9D}" srcOrd="0" destOrd="0" presId="urn:microsoft.com/office/officeart/2005/8/layout/process2"/>
    <dgm:cxn modelId="{8F672E38-A504-416B-BF2F-29862189D300}" type="presParOf" srcId="{7FDED7FB-34F3-4B9D-8DB0-16C257757A30}" destId="{D2ABB185-4BFC-4904-9B3F-AE5B6F8BF2D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CB242-9A7A-44ED-AFD8-F0723FF4F79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AF2CF2D-87EB-4FE9-BEE7-35AEB080548F}">
      <dgm:prSet phldrT="[Text]"/>
      <dgm:spPr/>
      <dgm:t>
        <a:bodyPr/>
        <a:lstStyle/>
        <a:p>
          <a:r>
            <a:rPr lang="en-US" b="0" i="0" dirty="0"/>
            <a:t>Focus on expanding product offerings</a:t>
          </a:r>
          <a:endParaRPr lang="en-IN" dirty="0"/>
        </a:p>
      </dgm:t>
    </dgm:pt>
    <dgm:pt modelId="{810D781B-190C-4345-8C9E-81B2B2459F47}" type="parTrans" cxnId="{FC3061A6-BBBA-4B1B-9C05-AD0E023D8345}">
      <dgm:prSet/>
      <dgm:spPr/>
      <dgm:t>
        <a:bodyPr/>
        <a:lstStyle/>
        <a:p>
          <a:endParaRPr lang="en-IN"/>
        </a:p>
      </dgm:t>
    </dgm:pt>
    <dgm:pt modelId="{746F2A66-5A98-4319-AF8F-77CA306F5196}" type="sibTrans" cxnId="{FC3061A6-BBBA-4B1B-9C05-AD0E023D8345}">
      <dgm:prSet/>
      <dgm:spPr/>
      <dgm:t>
        <a:bodyPr/>
        <a:lstStyle/>
        <a:p>
          <a:endParaRPr lang="en-IN"/>
        </a:p>
      </dgm:t>
    </dgm:pt>
    <dgm:pt modelId="{9A23F956-6082-42B7-8733-2B0E6F1CA0C7}">
      <dgm:prSet phldrT="[Text]"/>
      <dgm:spPr/>
      <dgm:t>
        <a:bodyPr/>
        <a:lstStyle/>
        <a:p>
          <a:r>
            <a:rPr lang="en-US" b="0" i="0" dirty="0"/>
            <a:t>Test new products with existing customers</a:t>
          </a:r>
          <a:endParaRPr lang="en-IN" dirty="0"/>
        </a:p>
      </dgm:t>
    </dgm:pt>
    <dgm:pt modelId="{E74C15D8-D569-4897-A93C-0F72443C88A4}" type="parTrans" cxnId="{C222D37F-665F-420E-B2B1-B84BEE29B795}">
      <dgm:prSet/>
      <dgm:spPr/>
      <dgm:t>
        <a:bodyPr/>
        <a:lstStyle/>
        <a:p>
          <a:endParaRPr lang="en-IN"/>
        </a:p>
      </dgm:t>
    </dgm:pt>
    <dgm:pt modelId="{5E414BAC-0A7D-44B2-BC92-1F6595C8E355}" type="sibTrans" cxnId="{C222D37F-665F-420E-B2B1-B84BEE29B795}">
      <dgm:prSet/>
      <dgm:spPr/>
      <dgm:t>
        <a:bodyPr/>
        <a:lstStyle/>
        <a:p>
          <a:endParaRPr lang="en-IN"/>
        </a:p>
      </dgm:t>
    </dgm:pt>
    <dgm:pt modelId="{BAAC8454-F581-4DDB-81C9-8C322D74C479}">
      <dgm:prSet phldrT="[Text]"/>
      <dgm:spPr/>
      <dgm:t>
        <a:bodyPr/>
        <a:lstStyle/>
        <a:p>
          <a:r>
            <a:rPr lang="en-US" b="0" i="0" dirty="0"/>
            <a:t>Raise awareness and boost sales</a:t>
          </a:r>
          <a:endParaRPr lang="en-IN" dirty="0"/>
        </a:p>
      </dgm:t>
    </dgm:pt>
    <dgm:pt modelId="{800BD927-54DC-4302-BBC7-FD18FCEC89A7}" type="parTrans" cxnId="{53A75280-C156-4DA2-95E2-76EA62BC3926}">
      <dgm:prSet/>
      <dgm:spPr/>
      <dgm:t>
        <a:bodyPr/>
        <a:lstStyle/>
        <a:p>
          <a:endParaRPr lang="en-IN"/>
        </a:p>
      </dgm:t>
    </dgm:pt>
    <dgm:pt modelId="{D2639FBB-B63F-45D1-80E2-B6CCDBF3CF04}" type="sibTrans" cxnId="{53A75280-C156-4DA2-95E2-76EA62BC3926}">
      <dgm:prSet/>
      <dgm:spPr/>
      <dgm:t>
        <a:bodyPr/>
        <a:lstStyle/>
        <a:p>
          <a:endParaRPr lang="en-IN"/>
        </a:p>
      </dgm:t>
    </dgm:pt>
    <dgm:pt modelId="{F207C394-E015-44C5-90A7-A4C13096EB53}">
      <dgm:prSet/>
      <dgm:spPr/>
      <dgm:t>
        <a:bodyPr/>
        <a:lstStyle/>
        <a:p>
          <a:r>
            <a:rPr lang="en-US" b="0" i="0" dirty="0"/>
            <a:t>Reinvest profits and secure capital</a:t>
          </a:r>
          <a:endParaRPr lang="en-US" dirty="0"/>
        </a:p>
      </dgm:t>
    </dgm:pt>
    <dgm:pt modelId="{17F9FFA6-5D8E-4A34-9574-3247BD934E5D}" type="parTrans" cxnId="{9768A5AE-CEA2-4B55-9991-B5ACB16EF07A}">
      <dgm:prSet/>
      <dgm:spPr/>
      <dgm:t>
        <a:bodyPr/>
        <a:lstStyle/>
        <a:p>
          <a:endParaRPr lang="en-IN"/>
        </a:p>
      </dgm:t>
    </dgm:pt>
    <dgm:pt modelId="{C212B874-816F-4810-8F4B-4039DEE1C497}" type="sibTrans" cxnId="{9768A5AE-CEA2-4B55-9991-B5ACB16EF07A}">
      <dgm:prSet/>
      <dgm:spPr/>
      <dgm:t>
        <a:bodyPr/>
        <a:lstStyle/>
        <a:p>
          <a:endParaRPr lang="en-IN"/>
        </a:p>
      </dgm:t>
    </dgm:pt>
    <dgm:pt modelId="{B793A183-03BF-4F1F-815C-58340811BF3A}">
      <dgm:prSet/>
      <dgm:spPr/>
      <dgm:t>
        <a:bodyPr/>
        <a:lstStyle/>
        <a:p>
          <a:r>
            <a:rPr lang="en-US" b="0" i="0" dirty="0"/>
            <a:t>Expand geographically after analyzing the external environment</a:t>
          </a:r>
          <a:endParaRPr lang="en-IN" dirty="0"/>
        </a:p>
      </dgm:t>
    </dgm:pt>
    <dgm:pt modelId="{A28946BC-A11F-4EB3-9B9D-967B7C3797E2}" type="parTrans" cxnId="{90E33FE6-9C97-4DDC-B246-B56D3CDF1AFC}">
      <dgm:prSet/>
      <dgm:spPr/>
      <dgm:t>
        <a:bodyPr/>
        <a:lstStyle/>
        <a:p>
          <a:endParaRPr lang="en-IN"/>
        </a:p>
      </dgm:t>
    </dgm:pt>
    <dgm:pt modelId="{3E039CD5-6CE2-487C-A43E-EE441C2A8A17}" type="sibTrans" cxnId="{90E33FE6-9C97-4DDC-B246-B56D3CDF1AFC}">
      <dgm:prSet/>
      <dgm:spPr/>
      <dgm:t>
        <a:bodyPr/>
        <a:lstStyle/>
        <a:p>
          <a:endParaRPr lang="en-IN"/>
        </a:p>
      </dgm:t>
    </dgm:pt>
    <dgm:pt modelId="{1F095AC9-D63A-4CB7-B057-78CB21FC6875}">
      <dgm:prSet/>
      <dgm:spPr/>
      <dgm:t>
        <a:bodyPr/>
        <a:lstStyle/>
        <a:p>
          <a:r>
            <a:rPr lang="en-IN" b="0" i="0" dirty="0"/>
            <a:t>Set up necessary infrastructure</a:t>
          </a:r>
          <a:endParaRPr lang="en-US" dirty="0"/>
        </a:p>
      </dgm:t>
    </dgm:pt>
    <dgm:pt modelId="{65168FB6-C2BF-4D48-90FD-FF7185BCCDF6}" type="parTrans" cxnId="{A25F2225-A307-414B-8B87-CFC02E8FD921}">
      <dgm:prSet/>
      <dgm:spPr/>
      <dgm:t>
        <a:bodyPr/>
        <a:lstStyle/>
        <a:p>
          <a:endParaRPr lang="en-IN"/>
        </a:p>
      </dgm:t>
    </dgm:pt>
    <dgm:pt modelId="{BF2A1DD4-41E2-42AF-9250-08599BD3984E}" type="sibTrans" cxnId="{A25F2225-A307-414B-8B87-CFC02E8FD921}">
      <dgm:prSet/>
      <dgm:spPr/>
      <dgm:t>
        <a:bodyPr/>
        <a:lstStyle/>
        <a:p>
          <a:endParaRPr lang="en-IN"/>
        </a:p>
      </dgm:t>
    </dgm:pt>
    <dgm:pt modelId="{65F024B7-3407-4E31-9B2A-73FA06A544E3}">
      <dgm:prSet/>
      <dgm:spPr/>
      <dgm:t>
        <a:bodyPr/>
        <a:lstStyle/>
        <a:p>
          <a:r>
            <a:rPr lang="en-US" b="0" i="0" dirty="0"/>
            <a:t>Capture a larger market share</a:t>
          </a:r>
          <a:endParaRPr lang="en-US" dirty="0"/>
        </a:p>
      </dgm:t>
    </dgm:pt>
    <dgm:pt modelId="{369D377A-337A-4A3A-A8E2-D4C37C44FD58}" type="parTrans" cxnId="{99DED7CA-A515-4453-88CB-9A2390B57150}">
      <dgm:prSet/>
      <dgm:spPr/>
      <dgm:t>
        <a:bodyPr/>
        <a:lstStyle/>
        <a:p>
          <a:endParaRPr lang="en-IN"/>
        </a:p>
      </dgm:t>
    </dgm:pt>
    <dgm:pt modelId="{BF151739-78D7-4971-902F-BF84CA0E4B3C}" type="sibTrans" cxnId="{99DED7CA-A515-4453-88CB-9A2390B57150}">
      <dgm:prSet/>
      <dgm:spPr/>
      <dgm:t>
        <a:bodyPr/>
        <a:lstStyle/>
        <a:p>
          <a:endParaRPr lang="en-IN"/>
        </a:p>
      </dgm:t>
    </dgm:pt>
    <dgm:pt modelId="{7FDED7FB-34F3-4B9D-8DB0-16C257757A30}" type="pres">
      <dgm:prSet presAssocID="{297CB242-9A7A-44ED-AFD8-F0723FF4F79C}" presName="linearFlow" presStyleCnt="0">
        <dgm:presLayoutVars>
          <dgm:resizeHandles val="exact"/>
        </dgm:presLayoutVars>
      </dgm:prSet>
      <dgm:spPr/>
    </dgm:pt>
    <dgm:pt modelId="{8C96BBB6-3F7D-4F39-AB04-E1A4CA32EA0E}" type="pres">
      <dgm:prSet presAssocID="{DAF2CF2D-87EB-4FE9-BEE7-35AEB080548F}" presName="node" presStyleLbl="node1" presStyleIdx="0" presStyleCnt="7">
        <dgm:presLayoutVars>
          <dgm:bulletEnabled val="1"/>
        </dgm:presLayoutVars>
      </dgm:prSet>
      <dgm:spPr/>
    </dgm:pt>
    <dgm:pt modelId="{A2198278-B85B-4439-95A7-54904CE64975}" type="pres">
      <dgm:prSet presAssocID="{746F2A66-5A98-4319-AF8F-77CA306F5196}" presName="sibTrans" presStyleLbl="sibTrans2D1" presStyleIdx="0" presStyleCnt="6"/>
      <dgm:spPr/>
    </dgm:pt>
    <dgm:pt modelId="{900A8907-A6DF-42AE-8014-9366ECF7AC3C}" type="pres">
      <dgm:prSet presAssocID="{746F2A66-5A98-4319-AF8F-77CA306F5196}" presName="connectorText" presStyleLbl="sibTrans2D1" presStyleIdx="0" presStyleCnt="6"/>
      <dgm:spPr/>
    </dgm:pt>
    <dgm:pt modelId="{EDF38595-BB38-41AD-B61E-B8CFA1885BC8}" type="pres">
      <dgm:prSet presAssocID="{9A23F956-6082-42B7-8733-2B0E6F1CA0C7}" presName="node" presStyleLbl="node1" presStyleIdx="1" presStyleCnt="7">
        <dgm:presLayoutVars>
          <dgm:bulletEnabled val="1"/>
        </dgm:presLayoutVars>
      </dgm:prSet>
      <dgm:spPr/>
    </dgm:pt>
    <dgm:pt modelId="{CB99D8D4-A86A-4672-BADF-A340CA00E131}" type="pres">
      <dgm:prSet presAssocID="{5E414BAC-0A7D-44B2-BC92-1F6595C8E355}" presName="sibTrans" presStyleLbl="sibTrans2D1" presStyleIdx="1" presStyleCnt="6"/>
      <dgm:spPr/>
    </dgm:pt>
    <dgm:pt modelId="{3C9EF472-1D92-43E9-B990-51FD80D1ED37}" type="pres">
      <dgm:prSet presAssocID="{5E414BAC-0A7D-44B2-BC92-1F6595C8E355}" presName="connectorText" presStyleLbl="sibTrans2D1" presStyleIdx="1" presStyleCnt="6"/>
      <dgm:spPr/>
    </dgm:pt>
    <dgm:pt modelId="{8077BB00-E10B-46F5-9F6C-E702DC5F84C5}" type="pres">
      <dgm:prSet presAssocID="{BAAC8454-F581-4DDB-81C9-8C322D74C479}" presName="node" presStyleLbl="node1" presStyleIdx="2" presStyleCnt="7">
        <dgm:presLayoutVars>
          <dgm:bulletEnabled val="1"/>
        </dgm:presLayoutVars>
      </dgm:prSet>
      <dgm:spPr/>
    </dgm:pt>
    <dgm:pt modelId="{9C4C6ABE-C73C-4BEF-9CE7-642621456F1C}" type="pres">
      <dgm:prSet presAssocID="{D2639FBB-B63F-45D1-80E2-B6CCDBF3CF04}" presName="sibTrans" presStyleLbl="sibTrans2D1" presStyleIdx="2" presStyleCnt="6"/>
      <dgm:spPr/>
    </dgm:pt>
    <dgm:pt modelId="{324D70A5-61F3-4B4E-89F2-A556DF104666}" type="pres">
      <dgm:prSet presAssocID="{D2639FBB-B63F-45D1-80E2-B6CCDBF3CF04}" presName="connectorText" presStyleLbl="sibTrans2D1" presStyleIdx="2" presStyleCnt="6"/>
      <dgm:spPr/>
    </dgm:pt>
    <dgm:pt modelId="{676067A5-A8C6-465E-B24A-068902808CFE}" type="pres">
      <dgm:prSet presAssocID="{F207C394-E015-44C5-90A7-A4C13096EB53}" presName="node" presStyleLbl="node1" presStyleIdx="3" presStyleCnt="7">
        <dgm:presLayoutVars>
          <dgm:bulletEnabled val="1"/>
        </dgm:presLayoutVars>
      </dgm:prSet>
      <dgm:spPr/>
    </dgm:pt>
    <dgm:pt modelId="{C422AC88-DF1A-4625-B886-1443C1C8E0BF}" type="pres">
      <dgm:prSet presAssocID="{C212B874-816F-4810-8F4B-4039DEE1C497}" presName="sibTrans" presStyleLbl="sibTrans2D1" presStyleIdx="3" presStyleCnt="6"/>
      <dgm:spPr/>
    </dgm:pt>
    <dgm:pt modelId="{0E723A44-A4B8-4E99-8694-3614367798E4}" type="pres">
      <dgm:prSet presAssocID="{C212B874-816F-4810-8F4B-4039DEE1C497}" presName="connectorText" presStyleLbl="sibTrans2D1" presStyleIdx="3" presStyleCnt="6"/>
      <dgm:spPr/>
    </dgm:pt>
    <dgm:pt modelId="{3CBEE483-72CD-4016-9A3A-D4AC364DD05B}" type="pres">
      <dgm:prSet presAssocID="{B793A183-03BF-4F1F-815C-58340811BF3A}" presName="node" presStyleLbl="node1" presStyleIdx="4" presStyleCnt="7">
        <dgm:presLayoutVars>
          <dgm:bulletEnabled val="1"/>
        </dgm:presLayoutVars>
      </dgm:prSet>
      <dgm:spPr/>
    </dgm:pt>
    <dgm:pt modelId="{39AB39E2-2099-4B63-8CE4-8CC8A5E78139}" type="pres">
      <dgm:prSet presAssocID="{3E039CD5-6CE2-487C-A43E-EE441C2A8A17}" presName="sibTrans" presStyleLbl="sibTrans2D1" presStyleIdx="4" presStyleCnt="6"/>
      <dgm:spPr/>
    </dgm:pt>
    <dgm:pt modelId="{4E3DA960-5BE8-440F-826F-D587DD46DE5A}" type="pres">
      <dgm:prSet presAssocID="{3E039CD5-6CE2-487C-A43E-EE441C2A8A17}" presName="connectorText" presStyleLbl="sibTrans2D1" presStyleIdx="4" presStyleCnt="6"/>
      <dgm:spPr/>
    </dgm:pt>
    <dgm:pt modelId="{A4A5C358-0628-49D0-920C-4258B8D0EB55}" type="pres">
      <dgm:prSet presAssocID="{1F095AC9-D63A-4CB7-B057-78CB21FC6875}" presName="node" presStyleLbl="node1" presStyleIdx="5" presStyleCnt="7">
        <dgm:presLayoutVars>
          <dgm:bulletEnabled val="1"/>
        </dgm:presLayoutVars>
      </dgm:prSet>
      <dgm:spPr/>
    </dgm:pt>
    <dgm:pt modelId="{38E8CC5C-6DA9-4449-8E39-322998AB7121}" type="pres">
      <dgm:prSet presAssocID="{BF2A1DD4-41E2-42AF-9250-08599BD3984E}" presName="sibTrans" presStyleLbl="sibTrans2D1" presStyleIdx="5" presStyleCnt="6"/>
      <dgm:spPr/>
    </dgm:pt>
    <dgm:pt modelId="{4728A260-EBEB-4466-8528-E8E7E97D8B9D}" type="pres">
      <dgm:prSet presAssocID="{BF2A1DD4-41E2-42AF-9250-08599BD3984E}" presName="connectorText" presStyleLbl="sibTrans2D1" presStyleIdx="5" presStyleCnt="6"/>
      <dgm:spPr/>
    </dgm:pt>
    <dgm:pt modelId="{D2ABB185-4BFC-4904-9B3F-AE5B6F8BF2DE}" type="pres">
      <dgm:prSet presAssocID="{65F024B7-3407-4E31-9B2A-73FA06A544E3}" presName="node" presStyleLbl="node1" presStyleIdx="6" presStyleCnt="7">
        <dgm:presLayoutVars>
          <dgm:bulletEnabled val="1"/>
        </dgm:presLayoutVars>
      </dgm:prSet>
      <dgm:spPr/>
    </dgm:pt>
  </dgm:ptLst>
  <dgm:cxnLst>
    <dgm:cxn modelId="{7E32BB03-8867-4CF9-B6AC-97232773D4F9}" type="presOf" srcId="{BAAC8454-F581-4DDB-81C9-8C322D74C479}" destId="{8077BB00-E10B-46F5-9F6C-E702DC5F84C5}" srcOrd="0" destOrd="0" presId="urn:microsoft.com/office/officeart/2005/8/layout/process2"/>
    <dgm:cxn modelId="{4728C304-CDB8-446A-945E-580156F9B939}" type="presOf" srcId="{DAF2CF2D-87EB-4FE9-BEE7-35AEB080548F}" destId="{8C96BBB6-3F7D-4F39-AB04-E1A4CA32EA0E}" srcOrd="0" destOrd="0" presId="urn:microsoft.com/office/officeart/2005/8/layout/process2"/>
    <dgm:cxn modelId="{A25F2225-A307-414B-8B87-CFC02E8FD921}" srcId="{297CB242-9A7A-44ED-AFD8-F0723FF4F79C}" destId="{1F095AC9-D63A-4CB7-B057-78CB21FC6875}" srcOrd="5" destOrd="0" parTransId="{65168FB6-C2BF-4D48-90FD-FF7185BCCDF6}" sibTransId="{BF2A1DD4-41E2-42AF-9250-08599BD3984E}"/>
    <dgm:cxn modelId="{DBC8D829-CA6D-4D35-B072-99930BD754CC}" type="presOf" srcId="{C212B874-816F-4810-8F4B-4039DEE1C497}" destId="{0E723A44-A4B8-4E99-8694-3614367798E4}" srcOrd="1" destOrd="0" presId="urn:microsoft.com/office/officeart/2005/8/layout/process2"/>
    <dgm:cxn modelId="{FD573137-009E-4BC3-8046-51FBD181A8E3}" type="presOf" srcId="{3E039CD5-6CE2-487C-A43E-EE441C2A8A17}" destId="{4E3DA960-5BE8-440F-826F-D587DD46DE5A}" srcOrd="1" destOrd="0" presId="urn:microsoft.com/office/officeart/2005/8/layout/process2"/>
    <dgm:cxn modelId="{5DD55037-B89D-43AE-AB0C-FCA2E14808CA}" type="presOf" srcId="{D2639FBB-B63F-45D1-80E2-B6CCDBF3CF04}" destId="{324D70A5-61F3-4B4E-89F2-A556DF104666}" srcOrd="1" destOrd="0" presId="urn:microsoft.com/office/officeart/2005/8/layout/process2"/>
    <dgm:cxn modelId="{170DA83C-5D76-4CAA-82E4-994EB6643D62}" type="presOf" srcId="{1F095AC9-D63A-4CB7-B057-78CB21FC6875}" destId="{A4A5C358-0628-49D0-920C-4258B8D0EB55}" srcOrd="0" destOrd="0" presId="urn:microsoft.com/office/officeart/2005/8/layout/process2"/>
    <dgm:cxn modelId="{D250AC5B-B065-4DBD-8ED2-A0676C456232}" type="presOf" srcId="{3E039CD5-6CE2-487C-A43E-EE441C2A8A17}" destId="{39AB39E2-2099-4B63-8CE4-8CC8A5E78139}" srcOrd="0" destOrd="0" presId="urn:microsoft.com/office/officeart/2005/8/layout/process2"/>
    <dgm:cxn modelId="{3FD58B5F-318B-40D5-9EB0-870F911A4B0E}" type="presOf" srcId="{297CB242-9A7A-44ED-AFD8-F0723FF4F79C}" destId="{7FDED7FB-34F3-4B9D-8DB0-16C257757A30}" srcOrd="0" destOrd="0" presId="urn:microsoft.com/office/officeart/2005/8/layout/process2"/>
    <dgm:cxn modelId="{6BB1724F-6B32-4712-B374-6A0F9328B86E}" type="presOf" srcId="{746F2A66-5A98-4319-AF8F-77CA306F5196}" destId="{A2198278-B85B-4439-95A7-54904CE64975}" srcOrd="0" destOrd="0" presId="urn:microsoft.com/office/officeart/2005/8/layout/process2"/>
    <dgm:cxn modelId="{C17F9650-5B2B-4440-B363-333C9CE29B90}" type="presOf" srcId="{F207C394-E015-44C5-90A7-A4C13096EB53}" destId="{676067A5-A8C6-465E-B24A-068902808CFE}" srcOrd="0" destOrd="0" presId="urn:microsoft.com/office/officeart/2005/8/layout/process2"/>
    <dgm:cxn modelId="{BA5A937E-3234-4DDC-81D6-2E813B63A2B6}" type="presOf" srcId="{C212B874-816F-4810-8F4B-4039DEE1C497}" destId="{C422AC88-DF1A-4625-B886-1443C1C8E0BF}" srcOrd="0" destOrd="0" presId="urn:microsoft.com/office/officeart/2005/8/layout/process2"/>
    <dgm:cxn modelId="{C222D37F-665F-420E-B2B1-B84BEE29B795}" srcId="{297CB242-9A7A-44ED-AFD8-F0723FF4F79C}" destId="{9A23F956-6082-42B7-8733-2B0E6F1CA0C7}" srcOrd="1" destOrd="0" parTransId="{E74C15D8-D569-4897-A93C-0F72443C88A4}" sibTransId="{5E414BAC-0A7D-44B2-BC92-1F6595C8E355}"/>
    <dgm:cxn modelId="{25C95D80-398E-4004-89E1-62448A48E7A7}" type="presOf" srcId="{5E414BAC-0A7D-44B2-BC92-1F6595C8E355}" destId="{3C9EF472-1D92-43E9-B990-51FD80D1ED37}" srcOrd="1" destOrd="0" presId="urn:microsoft.com/office/officeart/2005/8/layout/process2"/>
    <dgm:cxn modelId="{53A75280-C156-4DA2-95E2-76EA62BC3926}" srcId="{297CB242-9A7A-44ED-AFD8-F0723FF4F79C}" destId="{BAAC8454-F581-4DDB-81C9-8C322D74C479}" srcOrd="2" destOrd="0" parTransId="{800BD927-54DC-4302-BBC7-FD18FCEC89A7}" sibTransId="{D2639FBB-B63F-45D1-80E2-B6CCDBF3CF04}"/>
    <dgm:cxn modelId="{0F76AF80-64C8-4300-B1EE-D59C593649EC}" type="presOf" srcId="{5E414BAC-0A7D-44B2-BC92-1F6595C8E355}" destId="{CB99D8D4-A86A-4672-BADF-A340CA00E131}" srcOrd="0" destOrd="0" presId="urn:microsoft.com/office/officeart/2005/8/layout/process2"/>
    <dgm:cxn modelId="{08EE0095-77EC-4959-A3AC-12D9419A02FF}" type="presOf" srcId="{D2639FBB-B63F-45D1-80E2-B6CCDBF3CF04}" destId="{9C4C6ABE-C73C-4BEF-9CE7-642621456F1C}" srcOrd="0" destOrd="0" presId="urn:microsoft.com/office/officeart/2005/8/layout/process2"/>
    <dgm:cxn modelId="{11142E98-5FC2-4E97-8EC4-CB2C841612EB}" type="presOf" srcId="{9A23F956-6082-42B7-8733-2B0E6F1CA0C7}" destId="{EDF38595-BB38-41AD-B61E-B8CFA1885BC8}" srcOrd="0" destOrd="0" presId="urn:microsoft.com/office/officeart/2005/8/layout/process2"/>
    <dgm:cxn modelId="{FC3061A6-BBBA-4B1B-9C05-AD0E023D8345}" srcId="{297CB242-9A7A-44ED-AFD8-F0723FF4F79C}" destId="{DAF2CF2D-87EB-4FE9-BEE7-35AEB080548F}" srcOrd="0" destOrd="0" parTransId="{810D781B-190C-4345-8C9E-81B2B2459F47}" sibTransId="{746F2A66-5A98-4319-AF8F-77CA306F5196}"/>
    <dgm:cxn modelId="{9768A5AE-CEA2-4B55-9991-B5ACB16EF07A}" srcId="{297CB242-9A7A-44ED-AFD8-F0723FF4F79C}" destId="{F207C394-E015-44C5-90A7-A4C13096EB53}" srcOrd="3" destOrd="0" parTransId="{17F9FFA6-5D8E-4A34-9574-3247BD934E5D}" sibTransId="{C212B874-816F-4810-8F4B-4039DEE1C497}"/>
    <dgm:cxn modelId="{C5544BB0-01D3-49EB-BE9C-0EDFF838520E}" type="presOf" srcId="{746F2A66-5A98-4319-AF8F-77CA306F5196}" destId="{900A8907-A6DF-42AE-8014-9366ECF7AC3C}" srcOrd="1" destOrd="0" presId="urn:microsoft.com/office/officeart/2005/8/layout/process2"/>
    <dgm:cxn modelId="{99DED7CA-A515-4453-88CB-9A2390B57150}" srcId="{297CB242-9A7A-44ED-AFD8-F0723FF4F79C}" destId="{65F024B7-3407-4E31-9B2A-73FA06A544E3}" srcOrd="6" destOrd="0" parTransId="{369D377A-337A-4A3A-A8E2-D4C37C44FD58}" sibTransId="{BF151739-78D7-4971-902F-BF84CA0E4B3C}"/>
    <dgm:cxn modelId="{43EB67CD-B632-45A6-BA31-8A3F4AEFC6A0}" type="presOf" srcId="{65F024B7-3407-4E31-9B2A-73FA06A544E3}" destId="{D2ABB185-4BFC-4904-9B3F-AE5B6F8BF2DE}" srcOrd="0" destOrd="0" presId="urn:microsoft.com/office/officeart/2005/8/layout/process2"/>
    <dgm:cxn modelId="{710FD8D0-DA5A-4156-B539-FE406C62F564}" type="presOf" srcId="{BF2A1DD4-41E2-42AF-9250-08599BD3984E}" destId="{38E8CC5C-6DA9-4449-8E39-322998AB7121}" srcOrd="0" destOrd="0" presId="urn:microsoft.com/office/officeart/2005/8/layout/process2"/>
    <dgm:cxn modelId="{90E33FE6-9C97-4DDC-B246-B56D3CDF1AFC}" srcId="{297CB242-9A7A-44ED-AFD8-F0723FF4F79C}" destId="{B793A183-03BF-4F1F-815C-58340811BF3A}" srcOrd="4" destOrd="0" parTransId="{A28946BC-A11F-4EB3-9B9D-967B7C3797E2}" sibTransId="{3E039CD5-6CE2-487C-A43E-EE441C2A8A17}"/>
    <dgm:cxn modelId="{3476BDFA-2F99-4213-B9CD-FA0D2484ABA0}" type="presOf" srcId="{B793A183-03BF-4F1F-815C-58340811BF3A}" destId="{3CBEE483-72CD-4016-9A3A-D4AC364DD05B}" srcOrd="0" destOrd="0" presId="urn:microsoft.com/office/officeart/2005/8/layout/process2"/>
    <dgm:cxn modelId="{4A6FEAFF-F930-4C05-AC43-D88D9E7FBD00}" type="presOf" srcId="{BF2A1DD4-41E2-42AF-9250-08599BD3984E}" destId="{4728A260-EBEB-4466-8528-E8E7E97D8B9D}" srcOrd="1" destOrd="0" presId="urn:microsoft.com/office/officeart/2005/8/layout/process2"/>
    <dgm:cxn modelId="{84CC971A-1B3B-4785-AC4A-3FE0E3829815}" type="presParOf" srcId="{7FDED7FB-34F3-4B9D-8DB0-16C257757A30}" destId="{8C96BBB6-3F7D-4F39-AB04-E1A4CA32EA0E}" srcOrd="0" destOrd="0" presId="urn:microsoft.com/office/officeart/2005/8/layout/process2"/>
    <dgm:cxn modelId="{579F3D78-0960-4E26-84CF-05407086A965}" type="presParOf" srcId="{7FDED7FB-34F3-4B9D-8DB0-16C257757A30}" destId="{A2198278-B85B-4439-95A7-54904CE64975}" srcOrd="1" destOrd="0" presId="urn:microsoft.com/office/officeart/2005/8/layout/process2"/>
    <dgm:cxn modelId="{192DC24C-8C03-42F2-BECA-C04C56B7D0D3}" type="presParOf" srcId="{A2198278-B85B-4439-95A7-54904CE64975}" destId="{900A8907-A6DF-42AE-8014-9366ECF7AC3C}" srcOrd="0" destOrd="0" presId="urn:microsoft.com/office/officeart/2005/8/layout/process2"/>
    <dgm:cxn modelId="{381D357A-1BD6-4366-96FA-46802109C332}" type="presParOf" srcId="{7FDED7FB-34F3-4B9D-8DB0-16C257757A30}" destId="{EDF38595-BB38-41AD-B61E-B8CFA1885BC8}" srcOrd="2" destOrd="0" presId="urn:microsoft.com/office/officeart/2005/8/layout/process2"/>
    <dgm:cxn modelId="{BD30E612-19D8-46B8-9866-876306BA68E8}" type="presParOf" srcId="{7FDED7FB-34F3-4B9D-8DB0-16C257757A30}" destId="{CB99D8D4-A86A-4672-BADF-A340CA00E131}" srcOrd="3" destOrd="0" presId="urn:microsoft.com/office/officeart/2005/8/layout/process2"/>
    <dgm:cxn modelId="{DA057F8F-C90B-47A1-A65C-1FDC217714A2}" type="presParOf" srcId="{CB99D8D4-A86A-4672-BADF-A340CA00E131}" destId="{3C9EF472-1D92-43E9-B990-51FD80D1ED37}" srcOrd="0" destOrd="0" presId="urn:microsoft.com/office/officeart/2005/8/layout/process2"/>
    <dgm:cxn modelId="{32FD66F8-3939-4007-930C-1A648A475C09}" type="presParOf" srcId="{7FDED7FB-34F3-4B9D-8DB0-16C257757A30}" destId="{8077BB00-E10B-46F5-9F6C-E702DC5F84C5}" srcOrd="4" destOrd="0" presId="urn:microsoft.com/office/officeart/2005/8/layout/process2"/>
    <dgm:cxn modelId="{6458489A-A0EC-4620-BAD1-F7AB3613451B}" type="presParOf" srcId="{7FDED7FB-34F3-4B9D-8DB0-16C257757A30}" destId="{9C4C6ABE-C73C-4BEF-9CE7-642621456F1C}" srcOrd="5" destOrd="0" presId="urn:microsoft.com/office/officeart/2005/8/layout/process2"/>
    <dgm:cxn modelId="{631C6DC8-687D-44A2-B767-5E5CAA5C1FA3}" type="presParOf" srcId="{9C4C6ABE-C73C-4BEF-9CE7-642621456F1C}" destId="{324D70A5-61F3-4B4E-89F2-A556DF104666}" srcOrd="0" destOrd="0" presId="urn:microsoft.com/office/officeart/2005/8/layout/process2"/>
    <dgm:cxn modelId="{74A53AEA-F7A1-4F81-B66D-2C8070060713}" type="presParOf" srcId="{7FDED7FB-34F3-4B9D-8DB0-16C257757A30}" destId="{676067A5-A8C6-465E-B24A-068902808CFE}" srcOrd="6" destOrd="0" presId="urn:microsoft.com/office/officeart/2005/8/layout/process2"/>
    <dgm:cxn modelId="{22869FEF-F3A6-4A4E-97D1-8FB523F9A8BC}" type="presParOf" srcId="{7FDED7FB-34F3-4B9D-8DB0-16C257757A30}" destId="{C422AC88-DF1A-4625-B886-1443C1C8E0BF}" srcOrd="7" destOrd="0" presId="urn:microsoft.com/office/officeart/2005/8/layout/process2"/>
    <dgm:cxn modelId="{EE38A0A6-369D-4FE0-AE83-8EB0FDF24CCF}" type="presParOf" srcId="{C422AC88-DF1A-4625-B886-1443C1C8E0BF}" destId="{0E723A44-A4B8-4E99-8694-3614367798E4}" srcOrd="0" destOrd="0" presId="urn:microsoft.com/office/officeart/2005/8/layout/process2"/>
    <dgm:cxn modelId="{A7F1F7BE-961D-46B5-810D-121B1B07A900}" type="presParOf" srcId="{7FDED7FB-34F3-4B9D-8DB0-16C257757A30}" destId="{3CBEE483-72CD-4016-9A3A-D4AC364DD05B}" srcOrd="8" destOrd="0" presId="urn:microsoft.com/office/officeart/2005/8/layout/process2"/>
    <dgm:cxn modelId="{3D3F7A53-8313-4921-8870-1E2881B44615}" type="presParOf" srcId="{7FDED7FB-34F3-4B9D-8DB0-16C257757A30}" destId="{39AB39E2-2099-4B63-8CE4-8CC8A5E78139}" srcOrd="9" destOrd="0" presId="urn:microsoft.com/office/officeart/2005/8/layout/process2"/>
    <dgm:cxn modelId="{D681101C-C284-4B88-A064-90F6D8BEE2E3}" type="presParOf" srcId="{39AB39E2-2099-4B63-8CE4-8CC8A5E78139}" destId="{4E3DA960-5BE8-440F-826F-D587DD46DE5A}" srcOrd="0" destOrd="0" presId="urn:microsoft.com/office/officeart/2005/8/layout/process2"/>
    <dgm:cxn modelId="{059BC1BC-FF8F-4236-A7B0-FDD7EC0D10B5}" type="presParOf" srcId="{7FDED7FB-34F3-4B9D-8DB0-16C257757A30}" destId="{A4A5C358-0628-49D0-920C-4258B8D0EB55}" srcOrd="10" destOrd="0" presId="urn:microsoft.com/office/officeart/2005/8/layout/process2"/>
    <dgm:cxn modelId="{8F773D8E-32FD-42A6-87AE-E56481CB3E10}" type="presParOf" srcId="{7FDED7FB-34F3-4B9D-8DB0-16C257757A30}" destId="{38E8CC5C-6DA9-4449-8E39-322998AB7121}" srcOrd="11" destOrd="0" presId="urn:microsoft.com/office/officeart/2005/8/layout/process2"/>
    <dgm:cxn modelId="{9EA76F68-740E-4190-A7BA-4F640820C27C}" type="presParOf" srcId="{38E8CC5C-6DA9-4449-8E39-322998AB7121}" destId="{4728A260-EBEB-4466-8528-E8E7E97D8B9D}" srcOrd="0" destOrd="0" presId="urn:microsoft.com/office/officeart/2005/8/layout/process2"/>
    <dgm:cxn modelId="{8F672E38-A504-416B-BF2F-29862189D300}" type="presParOf" srcId="{7FDED7FB-34F3-4B9D-8DB0-16C257757A30}" destId="{D2ABB185-4BFC-4904-9B3F-AE5B6F8BF2D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3E1A-0FE4-45F0-B848-04DBAFEA450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7089A-B944-420A-A846-6737F6AEF6B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To expand the reach of SELCO's products and services to more rural communities in India</a:t>
          </a:r>
        </a:p>
      </dsp:txBody>
      <dsp:txXfrm>
        <a:off x="564979" y="406400"/>
        <a:ext cx="5475833" cy="812800"/>
      </dsp:txXfrm>
    </dsp:sp>
    <dsp:sp modelId="{A404667E-70F2-4A4E-80C5-BDBC1DA87E6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A0842-66FD-4C04-B003-CFBA0EE396A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To develop new products and services that meet the specific needs of rural customers</a:t>
          </a:r>
        </a:p>
      </dsp:txBody>
      <dsp:txXfrm>
        <a:off x="860432" y="1625599"/>
        <a:ext cx="5180380" cy="812800"/>
      </dsp:txXfrm>
    </dsp:sp>
    <dsp:sp modelId="{4392F1AC-9992-4051-8AA0-C77A523254B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C9FF5-64DF-4AD8-97FF-63983FC5226A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To make SELCO's products and services more affordable and accessible to rural customers</a:t>
          </a:r>
        </a:p>
      </dsp:txBody>
      <dsp:txXfrm>
        <a:off x="564979" y="2844800"/>
        <a:ext cx="5475833" cy="812800"/>
      </dsp:txXfrm>
    </dsp:sp>
    <dsp:sp modelId="{19A5F06C-F730-4733-A1C1-822BB9C9DB5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6BBB6-3F7D-4F39-AB04-E1A4CA32EA0E}">
      <dsp:nvSpPr>
        <dsp:cNvPr id="0" name=""/>
        <dsp:cNvSpPr/>
      </dsp:nvSpPr>
      <dsp:spPr>
        <a:xfrm>
          <a:off x="1182073" y="452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Expand to specific untapped geographies</a:t>
          </a:r>
          <a:endParaRPr lang="en-IN" sz="1000" kern="1200" dirty="0"/>
        </a:p>
      </dsp:txBody>
      <dsp:txXfrm>
        <a:off x="1192937" y="11316"/>
        <a:ext cx="1359956" cy="349193"/>
      </dsp:txXfrm>
    </dsp:sp>
    <dsp:sp modelId="{A2198278-B85B-4439-95A7-54904CE64975}">
      <dsp:nvSpPr>
        <dsp:cNvPr id="0" name=""/>
        <dsp:cNvSpPr/>
      </dsp:nvSpPr>
      <dsp:spPr>
        <a:xfrm rot="5400000">
          <a:off x="1803368" y="380647"/>
          <a:ext cx="139095" cy="166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 rot="-5400000">
        <a:off x="1822842" y="394556"/>
        <a:ext cx="100148" cy="97367"/>
      </dsp:txXfrm>
    </dsp:sp>
    <dsp:sp modelId="{EDF38595-BB38-41AD-B61E-B8CFA1885BC8}">
      <dsp:nvSpPr>
        <dsp:cNvPr id="0" name=""/>
        <dsp:cNvSpPr/>
      </dsp:nvSpPr>
      <dsp:spPr>
        <a:xfrm>
          <a:off x="1182073" y="556835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0" i="0" kern="1200" dirty="0"/>
            <a:t>Establish necessary infrastructure</a:t>
          </a:r>
          <a:endParaRPr lang="en-IN" sz="1000" kern="1200" dirty="0"/>
        </a:p>
      </dsp:txBody>
      <dsp:txXfrm>
        <a:off x="1192937" y="567699"/>
        <a:ext cx="1359956" cy="349193"/>
      </dsp:txXfrm>
    </dsp:sp>
    <dsp:sp modelId="{CB99D8D4-A86A-4672-BADF-A340CA00E131}">
      <dsp:nvSpPr>
        <dsp:cNvPr id="0" name=""/>
        <dsp:cNvSpPr/>
      </dsp:nvSpPr>
      <dsp:spPr>
        <a:xfrm rot="5400000">
          <a:off x="1803368" y="937030"/>
          <a:ext cx="139095" cy="166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 rot="-5400000">
        <a:off x="1822842" y="950939"/>
        <a:ext cx="100148" cy="97367"/>
      </dsp:txXfrm>
    </dsp:sp>
    <dsp:sp modelId="{8077BB00-E10B-46F5-9F6C-E702DC5F84C5}">
      <dsp:nvSpPr>
        <dsp:cNvPr id="0" name=""/>
        <dsp:cNvSpPr/>
      </dsp:nvSpPr>
      <dsp:spPr>
        <a:xfrm>
          <a:off x="1182073" y="1113218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Enter the market with existing products</a:t>
          </a:r>
          <a:endParaRPr lang="en-IN" sz="1000" kern="1200" dirty="0"/>
        </a:p>
      </dsp:txBody>
      <dsp:txXfrm>
        <a:off x="1192937" y="1124082"/>
        <a:ext cx="1359956" cy="349193"/>
      </dsp:txXfrm>
    </dsp:sp>
    <dsp:sp modelId="{9C4C6ABE-C73C-4BEF-9CE7-642621456F1C}">
      <dsp:nvSpPr>
        <dsp:cNvPr id="0" name=""/>
        <dsp:cNvSpPr/>
      </dsp:nvSpPr>
      <dsp:spPr>
        <a:xfrm rot="5400000">
          <a:off x="1803368" y="1493413"/>
          <a:ext cx="139095" cy="166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 rot="-5400000">
        <a:off x="1822842" y="1507322"/>
        <a:ext cx="100148" cy="97367"/>
      </dsp:txXfrm>
    </dsp:sp>
    <dsp:sp modelId="{676067A5-A8C6-465E-B24A-068902808CFE}">
      <dsp:nvSpPr>
        <dsp:cNvPr id="0" name=""/>
        <dsp:cNvSpPr/>
      </dsp:nvSpPr>
      <dsp:spPr>
        <a:xfrm>
          <a:off x="1182073" y="1669601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Reinvest profits and secure capital</a:t>
          </a:r>
          <a:endParaRPr lang="en-US" sz="1000" kern="1200"/>
        </a:p>
      </dsp:txBody>
      <dsp:txXfrm>
        <a:off x="1192937" y="1680465"/>
        <a:ext cx="1359956" cy="349193"/>
      </dsp:txXfrm>
    </dsp:sp>
    <dsp:sp modelId="{C422AC88-DF1A-4625-B886-1443C1C8E0BF}">
      <dsp:nvSpPr>
        <dsp:cNvPr id="0" name=""/>
        <dsp:cNvSpPr/>
      </dsp:nvSpPr>
      <dsp:spPr>
        <a:xfrm rot="5400000">
          <a:off x="1803368" y="2049796"/>
          <a:ext cx="139095" cy="166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 rot="-5400000">
        <a:off x="1822842" y="2063705"/>
        <a:ext cx="100148" cy="97367"/>
      </dsp:txXfrm>
    </dsp:sp>
    <dsp:sp modelId="{3CBEE483-72CD-4016-9A3A-D4AC364DD05B}">
      <dsp:nvSpPr>
        <dsp:cNvPr id="0" name=""/>
        <dsp:cNvSpPr/>
      </dsp:nvSpPr>
      <dsp:spPr>
        <a:xfrm>
          <a:off x="1182073" y="2225984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0" i="0" kern="1200"/>
            <a:t>Expand the product line</a:t>
          </a:r>
          <a:endParaRPr lang="en-IN" sz="1000" kern="1200"/>
        </a:p>
      </dsp:txBody>
      <dsp:txXfrm>
        <a:off x="1192937" y="2236848"/>
        <a:ext cx="1359956" cy="349193"/>
      </dsp:txXfrm>
    </dsp:sp>
    <dsp:sp modelId="{39AB39E2-2099-4B63-8CE4-8CC8A5E78139}">
      <dsp:nvSpPr>
        <dsp:cNvPr id="0" name=""/>
        <dsp:cNvSpPr/>
      </dsp:nvSpPr>
      <dsp:spPr>
        <a:xfrm rot="5400000">
          <a:off x="1803368" y="2606179"/>
          <a:ext cx="139095" cy="166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 rot="-5400000">
        <a:off x="1822842" y="2620088"/>
        <a:ext cx="100148" cy="97367"/>
      </dsp:txXfrm>
    </dsp:sp>
    <dsp:sp modelId="{A4A5C358-0628-49D0-920C-4258B8D0EB55}">
      <dsp:nvSpPr>
        <dsp:cNvPr id="0" name=""/>
        <dsp:cNvSpPr/>
      </dsp:nvSpPr>
      <dsp:spPr>
        <a:xfrm>
          <a:off x="1182073" y="2782367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Test new products with existing clientele</a:t>
          </a:r>
          <a:endParaRPr lang="en-US" sz="1000" kern="1200"/>
        </a:p>
      </dsp:txBody>
      <dsp:txXfrm>
        <a:off x="1192937" y="2793231"/>
        <a:ext cx="1359956" cy="349193"/>
      </dsp:txXfrm>
    </dsp:sp>
    <dsp:sp modelId="{38E8CC5C-6DA9-4449-8E39-322998AB7121}">
      <dsp:nvSpPr>
        <dsp:cNvPr id="0" name=""/>
        <dsp:cNvSpPr/>
      </dsp:nvSpPr>
      <dsp:spPr>
        <a:xfrm rot="5400000">
          <a:off x="1803368" y="3162562"/>
          <a:ext cx="139095" cy="166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 rot="-5400000">
        <a:off x="1822842" y="3176471"/>
        <a:ext cx="100148" cy="97367"/>
      </dsp:txXfrm>
    </dsp:sp>
    <dsp:sp modelId="{D2ABB185-4BFC-4904-9B3F-AE5B6F8BF2DE}">
      <dsp:nvSpPr>
        <dsp:cNvPr id="0" name=""/>
        <dsp:cNvSpPr/>
      </dsp:nvSpPr>
      <dsp:spPr>
        <a:xfrm>
          <a:off x="1182073" y="3338750"/>
          <a:ext cx="1381684" cy="37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Scale the business if successful</a:t>
          </a:r>
          <a:endParaRPr lang="en-US" sz="1000" kern="1200"/>
        </a:p>
      </dsp:txBody>
      <dsp:txXfrm>
        <a:off x="1192937" y="3349614"/>
        <a:ext cx="1359956" cy="349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6BBB6-3F7D-4F39-AB04-E1A4CA32EA0E}">
      <dsp:nvSpPr>
        <dsp:cNvPr id="0" name=""/>
        <dsp:cNvSpPr/>
      </dsp:nvSpPr>
      <dsp:spPr>
        <a:xfrm>
          <a:off x="1716930" y="498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dirty="0"/>
            <a:t>Focus on expanding product offerings</a:t>
          </a:r>
          <a:endParaRPr lang="en-IN" sz="800" kern="1200" dirty="0"/>
        </a:p>
      </dsp:txBody>
      <dsp:txXfrm>
        <a:off x="1728898" y="12466"/>
        <a:ext cx="1098159" cy="384675"/>
      </dsp:txXfrm>
    </dsp:sp>
    <dsp:sp modelId="{A2198278-B85B-4439-95A7-54904CE64975}">
      <dsp:nvSpPr>
        <dsp:cNvPr id="0" name=""/>
        <dsp:cNvSpPr/>
      </dsp:nvSpPr>
      <dsp:spPr>
        <a:xfrm rot="5400000">
          <a:off x="2201363" y="419325"/>
          <a:ext cx="153229" cy="18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 rot="-5400000">
        <a:off x="2222816" y="434648"/>
        <a:ext cx="110325" cy="107260"/>
      </dsp:txXfrm>
    </dsp:sp>
    <dsp:sp modelId="{EDF38595-BB38-41AD-B61E-B8CFA1885BC8}">
      <dsp:nvSpPr>
        <dsp:cNvPr id="0" name=""/>
        <dsp:cNvSpPr/>
      </dsp:nvSpPr>
      <dsp:spPr>
        <a:xfrm>
          <a:off x="1716930" y="613416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dirty="0"/>
            <a:t>Test new products with existing customers</a:t>
          </a:r>
          <a:endParaRPr lang="en-IN" sz="800" kern="1200" dirty="0"/>
        </a:p>
      </dsp:txBody>
      <dsp:txXfrm>
        <a:off x="1728898" y="625384"/>
        <a:ext cx="1098159" cy="384675"/>
      </dsp:txXfrm>
    </dsp:sp>
    <dsp:sp modelId="{CB99D8D4-A86A-4672-BADF-A340CA00E131}">
      <dsp:nvSpPr>
        <dsp:cNvPr id="0" name=""/>
        <dsp:cNvSpPr/>
      </dsp:nvSpPr>
      <dsp:spPr>
        <a:xfrm rot="5400000">
          <a:off x="2201363" y="1032242"/>
          <a:ext cx="153229" cy="18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 rot="-5400000">
        <a:off x="2222816" y="1047565"/>
        <a:ext cx="110325" cy="107260"/>
      </dsp:txXfrm>
    </dsp:sp>
    <dsp:sp modelId="{8077BB00-E10B-46F5-9F6C-E702DC5F84C5}">
      <dsp:nvSpPr>
        <dsp:cNvPr id="0" name=""/>
        <dsp:cNvSpPr/>
      </dsp:nvSpPr>
      <dsp:spPr>
        <a:xfrm>
          <a:off x="1716930" y="1226333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dirty="0"/>
            <a:t>Raise awareness and boost sales</a:t>
          </a:r>
          <a:endParaRPr lang="en-IN" sz="800" kern="1200" dirty="0"/>
        </a:p>
      </dsp:txBody>
      <dsp:txXfrm>
        <a:off x="1728898" y="1238301"/>
        <a:ext cx="1098159" cy="384675"/>
      </dsp:txXfrm>
    </dsp:sp>
    <dsp:sp modelId="{9C4C6ABE-C73C-4BEF-9CE7-642621456F1C}">
      <dsp:nvSpPr>
        <dsp:cNvPr id="0" name=""/>
        <dsp:cNvSpPr/>
      </dsp:nvSpPr>
      <dsp:spPr>
        <a:xfrm rot="5400000">
          <a:off x="2201363" y="1645160"/>
          <a:ext cx="153229" cy="18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 rot="-5400000">
        <a:off x="2222816" y="1660483"/>
        <a:ext cx="110325" cy="107260"/>
      </dsp:txXfrm>
    </dsp:sp>
    <dsp:sp modelId="{676067A5-A8C6-465E-B24A-068902808CFE}">
      <dsp:nvSpPr>
        <dsp:cNvPr id="0" name=""/>
        <dsp:cNvSpPr/>
      </dsp:nvSpPr>
      <dsp:spPr>
        <a:xfrm>
          <a:off x="1716930" y="1839250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dirty="0"/>
            <a:t>Reinvest profits and secure capital</a:t>
          </a:r>
          <a:endParaRPr lang="en-US" sz="800" kern="1200" dirty="0"/>
        </a:p>
      </dsp:txBody>
      <dsp:txXfrm>
        <a:off x="1728898" y="1851218"/>
        <a:ext cx="1098159" cy="384675"/>
      </dsp:txXfrm>
    </dsp:sp>
    <dsp:sp modelId="{C422AC88-DF1A-4625-B886-1443C1C8E0BF}">
      <dsp:nvSpPr>
        <dsp:cNvPr id="0" name=""/>
        <dsp:cNvSpPr/>
      </dsp:nvSpPr>
      <dsp:spPr>
        <a:xfrm rot="5400000">
          <a:off x="2201363" y="2258077"/>
          <a:ext cx="153229" cy="18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 rot="-5400000">
        <a:off x="2222816" y="2273400"/>
        <a:ext cx="110325" cy="107260"/>
      </dsp:txXfrm>
    </dsp:sp>
    <dsp:sp modelId="{3CBEE483-72CD-4016-9A3A-D4AC364DD05B}">
      <dsp:nvSpPr>
        <dsp:cNvPr id="0" name=""/>
        <dsp:cNvSpPr/>
      </dsp:nvSpPr>
      <dsp:spPr>
        <a:xfrm>
          <a:off x="1716930" y="2452168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dirty="0"/>
            <a:t>Expand geographically after analyzing the external environment</a:t>
          </a:r>
          <a:endParaRPr lang="en-IN" sz="800" kern="1200" dirty="0"/>
        </a:p>
      </dsp:txBody>
      <dsp:txXfrm>
        <a:off x="1728898" y="2464136"/>
        <a:ext cx="1098159" cy="384675"/>
      </dsp:txXfrm>
    </dsp:sp>
    <dsp:sp modelId="{39AB39E2-2099-4B63-8CE4-8CC8A5E78139}">
      <dsp:nvSpPr>
        <dsp:cNvPr id="0" name=""/>
        <dsp:cNvSpPr/>
      </dsp:nvSpPr>
      <dsp:spPr>
        <a:xfrm rot="5400000">
          <a:off x="2201363" y="2870994"/>
          <a:ext cx="153229" cy="18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 rot="-5400000">
        <a:off x="2222816" y="2886317"/>
        <a:ext cx="110325" cy="107260"/>
      </dsp:txXfrm>
    </dsp:sp>
    <dsp:sp modelId="{A4A5C358-0628-49D0-920C-4258B8D0EB55}">
      <dsp:nvSpPr>
        <dsp:cNvPr id="0" name=""/>
        <dsp:cNvSpPr/>
      </dsp:nvSpPr>
      <dsp:spPr>
        <a:xfrm>
          <a:off x="1716930" y="3065085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0" i="0" kern="1200" dirty="0"/>
            <a:t>Set up necessary infrastructure</a:t>
          </a:r>
          <a:endParaRPr lang="en-US" sz="800" kern="1200" dirty="0"/>
        </a:p>
      </dsp:txBody>
      <dsp:txXfrm>
        <a:off x="1728898" y="3077053"/>
        <a:ext cx="1098159" cy="384675"/>
      </dsp:txXfrm>
    </dsp:sp>
    <dsp:sp modelId="{38E8CC5C-6DA9-4449-8E39-322998AB7121}">
      <dsp:nvSpPr>
        <dsp:cNvPr id="0" name=""/>
        <dsp:cNvSpPr/>
      </dsp:nvSpPr>
      <dsp:spPr>
        <a:xfrm rot="5400000">
          <a:off x="2201363" y="3483912"/>
          <a:ext cx="153229" cy="183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 rot="-5400000">
        <a:off x="2222816" y="3499235"/>
        <a:ext cx="110325" cy="107260"/>
      </dsp:txXfrm>
    </dsp:sp>
    <dsp:sp modelId="{D2ABB185-4BFC-4904-9B3F-AE5B6F8BF2DE}">
      <dsp:nvSpPr>
        <dsp:cNvPr id="0" name=""/>
        <dsp:cNvSpPr/>
      </dsp:nvSpPr>
      <dsp:spPr>
        <a:xfrm>
          <a:off x="1716930" y="3678002"/>
          <a:ext cx="1122095" cy="40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kern="1200" dirty="0"/>
            <a:t>Capture a larger market share</a:t>
          </a:r>
          <a:endParaRPr lang="en-US" sz="800" kern="1200" dirty="0"/>
        </a:p>
      </dsp:txBody>
      <dsp:txXfrm>
        <a:off x="1728898" y="3689970"/>
        <a:ext cx="1098159" cy="38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0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6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84d99d1a7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84d99d1a7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830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84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17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75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83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69129" y="1113400"/>
            <a:ext cx="4531500" cy="23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 b="0">
                <a:latin typeface="Alata"/>
                <a:ea typeface="Alata"/>
                <a:cs typeface="Alata"/>
                <a:sym typeface="Al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69125" y="3554325"/>
            <a:ext cx="4531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628825" y="415650"/>
            <a:ext cx="2938800" cy="431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2" name="Google Shape;12;p2"/>
          <p:cNvGrpSpPr/>
          <p:nvPr/>
        </p:nvGrpSpPr>
        <p:grpSpPr>
          <a:xfrm>
            <a:off x="6976225" y="4349575"/>
            <a:ext cx="1785100" cy="1888200"/>
            <a:chOff x="1227025" y="2970675"/>
            <a:chExt cx="1785100" cy="1888200"/>
          </a:xfrm>
        </p:grpSpPr>
        <p:sp>
          <p:nvSpPr>
            <p:cNvPr id="13" name="Google Shape;13;p2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5400000">
            <a:off x="7842587" y="19294"/>
            <a:ext cx="342122" cy="1040393"/>
            <a:chOff x="1384375" y="1495475"/>
            <a:chExt cx="219000" cy="665980"/>
          </a:xfrm>
        </p:grpSpPr>
        <p:sp>
          <p:nvSpPr>
            <p:cNvPr id="18" name="Google Shape;18;p2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2" hasCustomPrompt="1"/>
          </p:nvPr>
        </p:nvSpPr>
        <p:spPr>
          <a:xfrm>
            <a:off x="769557" y="1328475"/>
            <a:ext cx="768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769557" y="2914288"/>
            <a:ext cx="768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 hasCustomPrompt="1"/>
          </p:nvPr>
        </p:nvSpPr>
        <p:spPr>
          <a:xfrm>
            <a:off x="3365700" y="1328475"/>
            <a:ext cx="768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5" hasCustomPrompt="1"/>
          </p:nvPr>
        </p:nvSpPr>
        <p:spPr>
          <a:xfrm>
            <a:off x="3365700" y="2914288"/>
            <a:ext cx="768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5961843" y="1328475"/>
            <a:ext cx="768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 hasCustomPrompt="1"/>
          </p:nvPr>
        </p:nvSpPr>
        <p:spPr>
          <a:xfrm>
            <a:off x="5961843" y="2914288"/>
            <a:ext cx="768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769557" y="177606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8"/>
          </p:nvPr>
        </p:nvSpPr>
        <p:spPr>
          <a:xfrm>
            <a:off x="3365700" y="177606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9"/>
          </p:nvPr>
        </p:nvSpPr>
        <p:spPr>
          <a:xfrm>
            <a:off x="5961843" y="177606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3"/>
          </p:nvPr>
        </p:nvSpPr>
        <p:spPr>
          <a:xfrm>
            <a:off x="769557" y="336184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4"/>
          </p:nvPr>
        </p:nvSpPr>
        <p:spPr>
          <a:xfrm>
            <a:off x="3365700" y="336184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5"/>
          </p:nvPr>
        </p:nvSpPr>
        <p:spPr>
          <a:xfrm>
            <a:off x="5961843" y="336184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lata"/>
              <a:buNone/>
              <a:defRPr sz="24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6885775" y="-810700"/>
            <a:ext cx="1785100" cy="1888200"/>
            <a:chOff x="1227025" y="2970675"/>
            <a:chExt cx="1785100" cy="1888200"/>
          </a:xfrm>
        </p:grpSpPr>
        <p:sp>
          <p:nvSpPr>
            <p:cNvPr id="153" name="Google Shape;153;p13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4459425" y="1691150"/>
            <a:ext cx="3233100" cy="7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4459425" y="2586050"/>
            <a:ext cx="32331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4"/>
          <p:cNvGrpSpPr/>
          <p:nvPr/>
        </p:nvGrpSpPr>
        <p:grpSpPr>
          <a:xfrm rot="-5400000">
            <a:off x="7961337" y="4158932"/>
            <a:ext cx="342122" cy="1040393"/>
            <a:chOff x="1384375" y="1495475"/>
            <a:chExt cx="219000" cy="665980"/>
          </a:xfrm>
        </p:grpSpPr>
        <p:sp>
          <p:nvSpPr>
            <p:cNvPr id="161" name="Google Shape;161;p14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-365450" y="-314850"/>
            <a:ext cx="1785100" cy="1888200"/>
            <a:chOff x="1227025" y="2970675"/>
            <a:chExt cx="1785100" cy="1888200"/>
          </a:xfrm>
        </p:grpSpPr>
        <p:sp>
          <p:nvSpPr>
            <p:cNvPr id="165" name="Google Shape;165;p14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7765075" y="804375"/>
            <a:ext cx="1558750" cy="196500"/>
            <a:chOff x="492600" y="170775"/>
            <a:chExt cx="1558750" cy="196500"/>
          </a:xfrm>
        </p:grpSpPr>
        <p:cxnSp>
          <p:nvCxnSpPr>
            <p:cNvPr id="170" name="Google Shape;170;p14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4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14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4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14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4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4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4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4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4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4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1"/>
          </p:nvPr>
        </p:nvSpPr>
        <p:spPr>
          <a:xfrm>
            <a:off x="941826" y="2659540"/>
            <a:ext cx="51885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subTitle" idx="2"/>
          </p:nvPr>
        </p:nvSpPr>
        <p:spPr>
          <a:xfrm>
            <a:off x="941828" y="1413175"/>
            <a:ext cx="51885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3"/>
          </p:nvPr>
        </p:nvSpPr>
        <p:spPr>
          <a:xfrm>
            <a:off x="941834" y="3905900"/>
            <a:ext cx="51885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4"/>
          </p:nvPr>
        </p:nvSpPr>
        <p:spPr>
          <a:xfrm>
            <a:off x="941826" y="2222340"/>
            <a:ext cx="51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5"/>
          </p:nvPr>
        </p:nvSpPr>
        <p:spPr>
          <a:xfrm>
            <a:off x="941826" y="975975"/>
            <a:ext cx="51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6"/>
          </p:nvPr>
        </p:nvSpPr>
        <p:spPr>
          <a:xfrm>
            <a:off x="941826" y="3468699"/>
            <a:ext cx="518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18" name="Google Shape;218;p17"/>
          <p:cNvGrpSpPr/>
          <p:nvPr/>
        </p:nvGrpSpPr>
        <p:grpSpPr>
          <a:xfrm>
            <a:off x="6487500" y="3820425"/>
            <a:ext cx="1785100" cy="1888200"/>
            <a:chOff x="1227025" y="2970675"/>
            <a:chExt cx="1785100" cy="1888200"/>
          </a:xfrm>
        </p:grpSpPr>
        <p:sp>
          <p:nvSpPr>
            <p:cNvPr id="219" name="Google Shape;219;p17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7"/>
          <p:cNvGrpSpPr/>
          <p:nvPr/>
        </p:nvGrpSpPr>
        <p:grpSpPr>
          <a:xfrm rot="-5400000">
            <a:off x="7842587" y="19294"/>
            <a:ext cx="342122" cy="1040393"/>
            <a:chOff x="1384375" y="1495475"/>
            <a:chExt cx="219000" cy="665980"/>
          </a:xfrm>
        </p:grpSpPr>
        <p:sp>
          <p:nvSpPr>
            <p:cNvPr id="224" name="Google Shape;224;p17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ubTitle" idx="1"/>
          </p:nvPr>
        </p:nvSpPr>
        <p:spPr>
          <a:xfrm>
            <a:off x="1253225" y="1779716"/>
            <a:ext cx="28110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2"/>
          </p:nvPr>
        </p:nvSpPr>
        <p:spPr>
          <a:xfrm>
            <a:off x="5079776" y="1779716"/>
            <a:ext cx="28110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ubTitle" idx="3"/>
          </p:nvPr>
        </p:nvSpPr>
        <p:spPr>
          <a:xfrm>
            <a:off x="1253225" y="3440291"/>
            <a:ext cx="28482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4"/>
          </p:nvPr>
        </p:nvSpPr>
        <p:spPr>
          <a:xfrm>
            <a:off x="5079775" y="3440291"/>
            <a:ext cx="28110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5"/>
          </p:nvPr>
        </p:nvSpPr>
        <p:spPr>
          <a:xfrm>
            <a:off x="1253224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6"/>
          </p:nvPr>
        </p:nvSpPr>
        <p:spPr>
          <a:xfrm>
            <a:off x="1253225" y="3116200"/>
            <a:ext cx="284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7"/>
          </p:nvPr>
        </p:nvSpPr>
        <p:spPr>
          <a:xfrm>
            <a:off x="5079749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8"/>
          </p:nvPr>
        </p:nvSpPr>
        <p:spPr>
          <a:xfrm>
            <a:off x="5079749" y="31162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37" name="Google Shape;237;p18"/>
          <p:cNvGrpSpPr/>
          <p:nvPr/>
        </p:nvGrpSpPr>
        <p:grpSpPr>
          <a:xfrm>
            <a:off x="7721300" y="633125"/>
            <a:ext cx="1558750" cy="196500"/>
            <a:chOff x="492600" y="170775"/>
            <a:chExt cx="1558750" cy="196500"/>
          </a:xfrm>
        </p:grpSpPr>
        <p:cxnSp>
          <p:nvCxnSpPr>
            <p:cNvPr id="238" name="Google Shape;238;p18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8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8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8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8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8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8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8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8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8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8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9" name="Google Shape;249;p18"/>
          <p:cNvGrpSpPr/>
          <p:nvPr/>
        </p:nvGrpSpPr>
        <p:grpSpPr>
          <a:xfrm>
            <a:off x="-627900" y="3626525"/>
            <a:ext cx="1785100" cy="1888200"/>
            <a:chOff x="1227025" y="2970675"/>
            <a:chExt cx="1785100" cy="1888200"/>
          </a:xfrm>
        </p:grpSpPr>
        <p:sp>
          <p:nvSpPr>
            <p:cNvPr id="250" name="Google Shape;250;p18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subTitle" idx="1"/>
          </p:nvPr>
        </p:nvSpPr>
        <p:spPr>
          <a:xfrm>
            <a:off x="720000" y="1657223"/>
            <a:ext cx="2526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subTitle" idx="2"/>
          </p:nvPr>
        </p:nvSpPr>
        <p:spPr>
          <a:xfrm>
            <a:off x="3304572" y="1657201"/>
            <a:ext cx="2526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3"/>
          </p:nvPr>
        </p:nvSpPr>
        <p:spPr>
          <a:xfrm>
            <a:off x="720000" y="3445852"/>
            <a:ext cx="2526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subTitle" idx="4"/>
          </p:nvPr>
        </p:nvSpPr>
        <p:spPr>
          <a:xfrm>
            <a:off x="3304572" y="3445848"/>
            <a:ext cx="2526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5"/>
          </p:nvPr>
        </p:nvSpPr>
        <p:spPr>
          <a:xfrm>
            <a:off x="5892532" y="1657201"/>
            <a:ext cx="2526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subTitle" idx="6"/>
          </p:nvPr>
        </p:nvSpPr>
        <p:spPr>
          <a:xfrm>
            <a:off x="5892532" y="3445848"/>
            <a:ext cx="2526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7"/>
          </p:nvPr>
        </p:nvSpPr>
        <p:spPr>
          <a:xfrm>
            <a:off x="724978" y="1017725"/>
            <a:ext cx="25269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8"/>
          </p:nvPr>
        </p:nvSpPr>
        <p:spPr>
          <a:xfrm>
            <a:off x="3304572" y="1017725"/>
            <a:ext cx="25269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9"/>
          </p:nvPr>
        </p:nvSpPr>
        <p:spPr>
          <a:xfrm>
            <a:off x="5897127" y="1017725"/>
            <a:ext cx="25269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subTitle" idx="13"/>
          </p:nvPr>
        </p:nvSpPr>
        <p:spPr>
          <a:xfrm>
            <a:off x="724978" y="2803097"/>
            <a:ext cx="25269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subTitle" idx="14"/>
          </p:nvPr>
        </p:nvSpPr>
        <p:spPr>
          <a:xfrm>
            <a:off x="3304572" y="2803097"/>
            <a:ext cx="25269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subTitle" idx="15"/>
          </p:nvPr>
        </p:nvSpPr>
        <p:spPr>
          <a:xfrm>
            <a:off x="5897127" y="2803097"/>
            <a:ext cx="25269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68" name="Google Shape;268;p19"/>
          <p:cNvGrpSpPr/>
          <p:nvPr/>
        </p:nvGrpSpPr>
        <p:grpSpPr>
          <a:xfrm>
            <a:off x="7724650" y="-914450"/>
            <a:ext cx="1785100" cy="1888200"/>
            <a:chOff x="1227025" y="2970675"/>
            <a:chExt cx="1785100" cy="1888200"/>
          </a:xfrm>
        </p:grpSpPr>
        <p:sp>
          <p:nvSpPr>
            <p:cNvPr id="269" name="Google Shape;269;p19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-238075" y="4588475"/>
            <a:ext cx="1558750" cy="196500"/>
            <a:chOff x="492600" y="170775"/>
            <a:chExt cx="1558750" cy="196500"/>
          </a:xfrm>
        </p:grpSpPr>
        <p:cxnSp>
          <p:nvCxnSpPr>
            <p:cNvPr id="274" name="Google Shape;274;p19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9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9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9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9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9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9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9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9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9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9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>
            <a:spLocks noGrp="1"/>
          </p:cNvSpPr>
          <p:nvPr>
            <p:ph type="title"/>
          </p:nvPr>
        </p:nvSpPr>
        <p:spPr>
          <a:xfrm>
            <a:off x="3968400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3968400" y="17204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3836525" y="3611950"/>
            <a:ext cx="4580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0"/>
          <p:cNvSpPr>
            <a:spLocks noGrp="1"/>
          </p:cNvSpPr>
          <p:nvPr>
            <p:ph type="pic" idx="2"/>
          </p:nvPr>
        </p:nvSpPr>
        <p:spPr>
          <a:xfrm>
            <a:off x="865625" y="539500"/>
            <a:ext cx="29709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90" name="Google Shape;290;p20"/>
          <p:cNvGrpSpPr/>
          <p:nvPr/>
        </p:nvGrpSpPr>
        <p:grpSpPr>
          <a:xfrm>
            <a:off x="-179325" y="3626525"/>
            <a:ext cx="1785100" cy="1888200"/>
            <a:chOff x="1227025" y="2970675"/>
            <a:chExt cx="1785100" cy="1888200"/>
          </a:xfrm>
        </p:grpSpPr>
        <p:sp>
          <p:nvSpPr>
            <p:cNvPr id="291" name="Google Shape;291;p20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20"/>
          <p:cNvGrpSpPr/>
          <p:nvPr/>
        </p:nvGrpSpPr>
        <p:grpSpPr>
          <a:xfrm>
            <a:off x="232675" y="804375"/>
            <a:ext cx="1558750" cy="196500"/>
            <a:chOff x="492600" y="170775"/>
            <a:chExt cx="1558750" cy="196500"/>
          </a:xfrm>
        </p:grpSpPr>
        <p:cxnSp>
          <p:nvCxnSpPr>
            <p:cNvPr id="296" name="Google Shape;296;p2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2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2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2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2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1"/>
          <p:cNvGrpSpPr/>
          <p:nvPr/>
        </p:nvGrpSpPr>
        <p:grpSpPr>
          <a:xfrm>
            <a:off x="6487500" y="-810700"/>
            <a:ext cx="1785100" cy="1888200"/>
            <a:chOff x="1227025" y="2970675"/>
            <a:chExt cx="1785100" cy="1888200"/>
          </a:xfrm>
        </p:grpSpPr>
        <p:sp>
          <p:nvSpPr>
            <p:cNvPr id="309" name="Google Shape;309;p21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1"/>
          <p:cNvGrpSpPr/>
          <p:nvPr/>
        </p:nvGrpSpPr>
        <p:grpSpPr>
          <a:xfrm rot="-5400000">
            <a:off x="1120337" y="4083807"/>
            <a:ext cx="342122" cy="1040393"/>
            <a:chOff x="1384375" y="1495475"/>
            <a:chExt cx="219000" cy="665980"/>
          </a:xfrm>
        </p:grpSpPr>
        <p:sp>
          <p:nvSpPr>
            <p:cNvPr id="314" name="Google Shape;314;p21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2"/>
          <p:cNvGrpSpPr/>
          <p:nvPr/>
        </p:nvGrpSpPr>
        <p:grpSpPr>
          <a:xfrm rot="-5400000">
            <a:off x="7842587" y="19294"/>
            <a:ext cx="342122" cy="1040393"/>
            <a:chOff x="1384375" y="1495475"/>
            <a:chExt cx="219000" cy="665980"/>
          </a:xfrm>
        </p:grpSpPr>
        <p:sp>
          <p:nvSpPr>
            <p:cNvPr id="319" name="Google Shape;319;p22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2"/>
          <p:cNvGrpSpPr/>
          <p:nvPr/>
        </p:nvGrpSpPr>
        <p:grpSpPr>
          <a:xfrm>
            <a:off x="232675" y="4198350"/>
            <a:ext cx="1558750" cy="196500"/>
            <a:chOff x="492600" y="170775"/>
            <a:chExt cx="1558750" cy="196500"/>
          </a:xfrm>
        </p:grpSpPr>
        <p:cxnSp>
          <p:nvCxnSpPr>
            <p:cNvPr id="323" name="Google Shape;323;p22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2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2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2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2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2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2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2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2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2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2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36654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9709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5" name="Google Shape;25;p3"/>
          <p:cNvGrpSpPr/>
          <p:nvPr/>
        </p:nvGrpSpPr>
        <p:grpSpPr>
          <a:xfrm>
            <a:off x="6487500" y="-810700"/>
            <a:ext cx="1785100" cy="1888200"/>
            <a:chOff x="1227025" y="2970675"/>
            <a:chExt cx="1785100" cy="1888200"/>
          </a:xfrm>
        </p:grpSpPr>
        <p:sp>
          <p:nvSpPr>
            <p:cNvPr id="26" name="Google Shape;26;p3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018020" y="3352593"/>
            <a:ext cx="4143600" cy="1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018025" y="1715574"/>
            <a:ext cx="41436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018025" y="1209991"/>
            <a:ext cx="4143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1018015" y="2847016"/>
            <a:ext cx="4143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>
            <a:spLocks noGrp="1"/>
          </p:cNvSpPr>
          <p:nvPr>
            <p:ph type="pic" idx="5"/>
          </p:nvPr>
        </p:nvSpPr>
        <p:spPr>
          <a:xfrm>
            <a:off x="5643775" y="539500"/>
            <a:ext cx="27870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49" name="Google Shape;49;p5"/>
          <p:cNvGrpSpPr/>
          <p:nvPr/>
        </p:nvGrpSpPr>
        <p:grpSpPr>
          <a:xfrm>
            <a:off x="289762" y="3392657"/>
            <a:ext cx="342122" cy="1040393"/>
            <a:chOff x="1384375" y="1495475"/>
            <a:chExt cx="219000" cy="665980"/>
          </a:xfrm>
        </p:grpSpPr>
        <p:sp>
          <p:nvSpPr>
            <p:cNvPr id="50" name="Google Shape;50;p5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5"/>
          <p:cNvGrpSpPr/>
          <p:nvPr/>
        </p:nvGrpSpPr>
        <p:grpSpPr>
          <a:xfrm>
            <a:off x="7670025" y="-119300"/>
            <a:ext cx="1785100" cy="1888200"/>
            <a:chOff x="1227025" y="2970675"/>
            <a:chExt cx="1785100" cy="1888200"/>
          </a:xfrm>
        </p:grpSpPr>
        <p:sp>
          <p:nvSpPr>
            <p:cNvPr id="54" name="Google Shape;54;p5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 rot="-5400000">
            <a:off x="7961337" y="108057"/>
            <a:ext cx="342122" cy="1040393"/>
            <a:chOff x="1384375" y="1495475"/>
            <a:chExt cx="219000" cy="665980"/>
          </a:xfrm>
        </p:grpSpPr>
        <p:sp>
          <p:nvSpPr>
            <p:cNvPr id="61" name="Google Shape;61;p6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-409250" y="4294375"/>
            <a:ext cx="1785100" cy="1888200"/>
            <a:chOff x="1227025" y="2970675"/>
            <a:chExt cx="1785100" cy="1888200"/>
          </a:xfrm>
        </p:grpSpPr>
        <p:sp>
          <p:nvSpPr>
            <p:cNvPr id="65" name="Google Shape;65;p6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811975" y="1887725"/>
            <a:ext cx="4294800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811975" y="126197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5643775" y="539500"/>
            <a:ext cx="27870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73" name="Google Shape;73;p7"/>
          <p:cNvGrpSpPr/>
          <p:nvPr/>
        </p:nvGrpSpPr>
        <p:grpSpPr>
          <a:xfrm>
            <a:off x="422250" y="4238275"/>
            <a:ext cx="1785100" cy="1888200"/>
            <a:chOff x="1227025" y="2970675"/>
            <a:chExt cx="1785100" cy="1888200"/>
          </a:xfrm>
        </p:grpSpPr>
        <p:sp>
          <p:nvSpPr>
            <p:cNvPr id="74" name="Google Shape;74;p7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7"/>
          <p:cNvGrpSpPr/>
          <p:nvPr/>
        </p:nvGrpSpPr>
        <p:grpSpPr>
          <a:xfrm rot="-5400000">
            <a:off x="1143737" y="31857"/>
            <a:ext cx="342122" cy="1040393"/>
            <a:chOff x="1384375" y="1495475"/>
            <a:chExt cx="219000" cy="665980"/>
          </a:xfrm>
        </p:grpSpPr>
        <p:sp>
          <p:nvSpPr>
            <p:cNvPr id="79" name="Google Shape;79;p7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4776225" y="4187400"/>
            <a:ext cx="1558750" cy="196500"/>
            <a:chOff x="492600" y="170775"/>
            <a:chExt cx="1558750" cy="196500"/>
          </a:xfrm>
        </p:grpSpPr>
        <p:cxnSp>
          <p:nvCxnSpPr>
            <p:cNvPr id="83" name="Google Shape;83;p7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7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7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7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7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7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7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7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7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7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7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357450" y="-139675"/>
            <a:ext cx="1785100" cy="1888200"/>
            <a:chOff x="1227025" y="2970675"/>
            <a:chExt cx="1785100" cy="1888200"/>
          </a:xfrm>
        </p:grpSpPr>
        <p:sp>
          <p:nvSpPr>
            <p:cNvPr id="97" name="Google Shape;97;p8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>
            <a:off x="246975" y="3470075"/>
            <a:ext cx="1785100" cy="1888200"/>
            <a:chOff x="1227025" y="2970675"/>
            <a:chExt cx="1785100" cy="1888200"/>
          </a:xfrm>
        </p:grpSpPr>
        <p:sp>
          <p:nvSpPr>
            <p:cNvPr id="105" name="Google Shape;105;p9"/>
            <p:cNvSpPr/>
            <p:nvPr/>
          </p:nvSpPr>
          <p:spPr>
            <a:xfrm>
              <a:off x="12270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1592558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1958092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2323625" y="2970675"/>
              <a:ext cx="688500" cy="188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 rot="-5400000">
            <a:off x="7842587" y="19294"/>
            <a:ext cx="342122" cy="1040393"/>
            <a:chOff x="1384375" y="1495475"/>
            <a:chExt cx="219000" cy="665980"/>
          </a:xfrm>
        </p:grpSpPr>
        <p:sp>
          <p:nvSpPr>
            <p:cNvPr id="110" name="Google Shape;110;p9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577766"/>
          </a:fgClr>
          <a:bgClr>
            <a:schemeClr val="bg1"/>
          </a:bgClr>
        </a:patt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ctrTitle"/>
          </p:nvPr>
        </p:nvSpPr>
        <p:spPr>
          <a:xfrm>
            <a:off x="3691325" y="1569394"/>
            <a:ext cx="4646050" cy="11910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Expansion Strategy for SELCO India</a:t>
            </a:r>
            <a:endParaRPr sz="4000" u="sng" dirty="0"/>
          </a:p>
        </p:txBody>
      </p:sp>
      <p:sp>
        <p:nvSpPr>
          <p:cNvPr id="345" name="Google Shape;345;p26"/>
          <p:cNvSpPr txBox="1">
            <a:spLocks noGrp="1"/>
          </p:cNvSpPr>
          <p:nvPr>
            <p:ph type="subTitle" idx="1"/>
          </p:nvPr>
        </p:nvSpPr>
        <p:spPr>
          <a:xfrm>
            <a:off x="3869124" y="2760480"/>
            <a:ext cx="5274875" cy="1759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Team Resilient Architects:</a:t>
            </a:r>
          </a:p>
          <a:p>
            <a:pPr marL="457200" lvl="1" indent="0" algn="l"/>
            <a:r>
              <a:rPr lang="en-US" sz="1200" b="1" dirty="0"/>
              <a:t>Piyush Mehta:</a:t>
            </a:r>
            <a:r>
              <a:rPr lang="en-US" sz="1200" dirty="0"/>
              <a:t> Head of Leadership Department</a:t>
            </a:r>
            <a:endParaRPr lang="en" sz="1200" dirty="0"/>
          </a:p>
          <a:p>
            <a:pPr marL="457200" lvl="1" indent="0" algn="l"/>
            <a:r>
              <a:rPr lang="en-US" sz="1200" b="1" dirty="0"/>
              <a:t>Riya Jolly</a:t>
            </a:r>
            <a:r>
              <a:rPr lang="en-US" sz="1200" dirty="0"/>
              <a:t>: Head of Human Resource Management Department</a:t>
            </a:r>
            <a:endParaRPr lang="en" sz="1200" dirty="0"/>
          </a:p>
          <a:p>
            <a:pPr marL="457200" lvl="1" indent="0" algn="l"/>
            <a:r>
              <a:rPr lang="en-US" sz="1200" b="1" dirty="0"/>
              <a:t>Mohammad Suhail</a:t>
            </a:r>
            <a:r>
              <a:rPr lang="en-US" sz="1200" dirty="0"/>
              <a:t>: Head of Financial Management Department </a:t>
            </a:r>
          </a:p>
          <a:p>
            <a:pPr marL="457200" lvl="1" indent="0" algn="l"/>
            <a:r>
              <a:rPr lang="en-US" sz="1200" b="1" dirty="0"/>
              <a:t>Aditya </a:t>
            </a:r>
            <a:r>
              <a:rPr lang="en-US" sz="1200" b="1" dirty="0" err="1"/>
              <a:t>Sonawane</a:t>
            </a:r>
            <a:r>
              <a:rPr lang="en-US" sz="1200" dirty="0"/>
              <a:t>: Head of Marketing Management Department</a:t>
            </a:r>
            <a:endParaRPr lang="en" sz="1200" dirty="0"/>
          </a:p>
          <a:p>
            <a:pPr marL="457200" lvl="1" indent="0" algn="l"/>
            <a:r>
              <a:rPr lang="en-US" sz="1200" b="1" dirty="0"/>
              <a:t>Astha Singh</a:t>
            </a:r>
            <a:r>
              <a:rPr lang="en-US" sz="1200" dirty="0"/>
              <a:t>: Head of IT &amp; BA Management Department</a:t>
            </a:r>
            <a:endParaRPr sz="1200" dirty="0"/>
          </a:p>
        </p:txBody>
      </p:sp>
      <p:pic>
        <p:nvPicPr>
          <p:cNvPr id="346" name="Google Shape;346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559" t="17302" b="2072"/>
          <a:stretch/>
        </p:blipFill>
        <p:spPr>
          <a:xfrm>
            <a:off x="628825" y="415650"/>
            <a:ext cx="2938800" cy="4312200"/>
          </a:xfrm>
          <a:prstGeom prst="roundRect">
            <a:avLst>
              <a:gd name="adj" fmla="val 50000"/>
            </a:avLst>
          </a:prstGeom>
        </p:spPr>
      </p:pic>
      <p:grpSp>
        <p:nvGrpSpPr>
          <p:cNvPr id="347" name="Google Shape;347;p26"/>
          <p:cNvGrpSpPr/>
          <p:nvPr/>
        </p:nvGrpSpPr>
        <p:grpSpPr>
          <a:xfrm>
            <a:off x="232675" y="804375"/>
            <a:ext cx="1558750" cy="196500"/>
            <a:chOff x="492600" y="170775"/>
            <a:chExt cx="1558750" cy="196500"/>
          </a:xfrm>
        </p:grpSpPr>
        <p:cxnSp>
          <p:nvCxnSpPr>
            <p:cNvPr id="348" name="Google Shape;348;p26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26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26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6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6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26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26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26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26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26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26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2D5BBE-6438-434D-B891-DC988540F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383" y="-187128"/>
            <a:ext cx="1620506" cy="1620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>
            <a:spLocks noGrp="1"/>
          </p:cNvSpPr>
          <p:nvPr>
            <p:ph type="title"/>
          </p:nvPr>
        </p:nvSpPr>
        <p:spPr>
          <a:xfrm>
            <a:off x="4459424" y="1691150"/>
            <a:ext cx="3786217" cy="7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Sales Network Expansion</a:t>
            </a:r>
            <a:endParaRPr dirty="0"/>
          </a:p>
        </p:txBody>
      </p:sp>
      <p:sp>
        <p:nvSpPr>
          <p:cNvPr id="511" name="Google Shape;511;p37"/>
          <p:cNvSpPr/>
          <p:nvPr/>
        </p:nvSpPr>
        <p:spPr>
          <a:xfrm>
            <a:off x="1608529" y="891931"/>
            <a:ext cx="1664618" cy="3176204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909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37"/>
          <p:cNvGrpSpPr/>
          <p:nvPr/>
        </p:nvGrpSpPr>
        <p:grpSpPr>
          <a:xfrm>
            <a:off x="1523351" y="709411"/>
            <a:ext cx="1834973" cy="3724678"/>
            <a:chOff x="5186401" y="494525"/>
            <a:chExt cx="1834973" cy="3724678"/>
          </a:xfrm>
        </p:grpSpPr>
        <p:sp>
          <p:nvSpPr>
            <p:cNvPr id="513" name="Google Shape;513;p37"/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5" name="Google Shape;515;p37"/>
          <p:cNvPicPr preferRelativeResize="0"/>
          <p:nvPr/>
        </p:nvPicPr>
        <p:blipFill rotWithShape="1">
          <a:blip r:embed="rId3">
            <a:alphaModFix/>
          </a:blip>
          <a:srcRect l="3483" r="17881"/>
          <a:stretch/>
        </p:blipFill>
        <p:spPr>
          <a:xfrm>
            <a:off x="1608538" y="891935"/>
            <a:ext cx="1664597" cy="31761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402;p30">
            <a:extLst>
              <a:ext uri="{FF2B5EF4-FFF2-40B4-BE49-F238E27FC236}">
                <a16:creationId xmlns:a16="http://schemas.microsoft.com/office/drawing/2014/main" id="{79C73C2A-035A-283E-17B8-51BFF3E13D44}"/>
              </a:ext>
            </a:extLst>
          </p:cNvPr>
          <p:cNvSpPr txBox="1">
            <a:spLocks/>
          </p:cNvSpPr>
          <p:nvPr/>
        </p:nvSpPr>
        <p:spPr>
          <a:xfrm>
            <a:off x="4374235" y="891931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b="1" dirty="0">
                <a:solidFill>
                  <a:schemeClr val="tx1"/>
                </a:solidFill>
                <a:latin typeface="Alata" panose="020B0604020202020204" charset="0"/>
              </a:rPr>
              <a:t>04</a:t>
            </a:r>
            <a:endParaRPr lang="en" b="1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2D6F8-06A6-7C05-2F8A-B8B84B2C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Broadening Market Reach</a:t>
            </a:r>
            <a:br>
              <a:rPr lang="en-IN" dirty="0"/>
            </a:br>
            <a:r>
              <a:rPr lang="en-IN" sz="1600" dirty="0"/>
              <a:t>Untapped Potential</a:t>
            </a:r>
            <a:endParaRPr lang="en-IN" sz="1600" u="sng" dirty="0"/>
          </a:p>
        </p:txBody>
      </p:sp>
      <p:sp>
        <p:nvSpPr>
          <p:cNvPr id="460" name="Google Shape;460;p33"/>
          <p:cNvSpPr txBox="1">
            <a:spLocks noGrp="1"/>
          </p:cNvSpPr>
          <p:nvPr>
            <p:ph type="subTitle" idx="1"/>
          </p:nvPr>
        </p:nvSpPr>
        <p:spPr>
          <a:xfrm>
            <a:off x="778231" y="1313796"/>
            <a:ext cx="5431375" cy="1911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footprint: Karnataka, Kerala, Maharashtra, Bihar, Tamil Nadu, and Andhra Pradesh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Top 10 states with high village count: Uttar Pradesh, Madhya Pradesh, Odisha (Untapped)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Partnering with local businesses to reach wider audiences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Mobile Marketing Vans for effective outreach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Kiosk Centers for one-on-one engagement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Village Council Gatherings for building trust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Regional Sales Representatives for local connection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Text/SMS and Social Media Marketing for rural penetration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100AA8-E986-8AE3-0692-268950FC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31" y="1038208"/>
            <a:ext cx="2491956" cy="21871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5433E4-D804-E866-6E84-1AB4A2CAE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ED0E33-B739-1C8F-3F0F-4FAEEE9A7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723" y="3500419"/>
            <a:ext cx="5212080" cy="1617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414633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dirty="0"/>
              <a:t>Energy Service </a:t>
            </a:r>
            <a:br>
              <a:rPr lang="en-IN" sz="4000" dirty="0"/>
            </a:br>
            <a:r>
              <a:rPr lang="en-IN" sz="4000" dirty="0" err="1"/>
              <a:t>Center</a:t>
            </a:r>
            <a:r>
              <a:rPr lang="en-IN" sz="4000" dirty="0"/>
              <a:t> Expansion</a:t>
            </a:r>
          </a:p>
        </p:txBody>
      </p:sp>
      <p:sp>
        <p:nvSpPr>
          <p:cNvPr id="402" name="Google Shape;402;p30"/>
          <p:cNvSpPr txBox="1">
            <a:spLocks noGrp="1"/>
          </p:cNvSpPr>
          <p:nvPr>
            <p:ph type="title" idx="2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05</a:t>
            </a:r>
            <a:endParaRPr dirty="0"/>
          </a:p>
        </p:txBody>
      </p:sp>
      <p:grpSp>
        <p:nvGrpSpPr>
          <p:cNvPr id="404" name="Google Shape;404;p30"/>
          <p:cNvGrpSpPr/>
          <p:nvPr/>
        </p:nvGrpSpPr>
        <p:grpSpPr>
          <a:xfrm rot="5400000">
            <a:off x="7568405" y="3820314"/>
            <a:ext cx="342122" cy="1382629"/>
            <a:chOff x="1384375" y="1495475"/>
            <a:chExt cx="219000" cy="885052"/>
          </a:xfrm>
        </p:grpSpPr>
        <p:sp>
          <p:nvSpPr>
            <p:cNvPr id="405" name="Google Shape;405;p30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0"/>
          <p:cNvGrpSpPr/>
          <p:nvPr/>
        </p:nvGrpSpPr>
        <p:grpSpPr>
          <a:xfrm>
            <a:off x="232675" y="4144075"/>
            <a:ext cx="1558750" cy="196500"/>
            <a:chOff x="492600" y="170775"/>
            <a:chExt cx="1558750" cy="196500"/>
          </a:xfrm>
        </p:grpSpPr>
        <p:cxnSp>
          <p:nvCxnSpPr>
            <p:cNvPr id="410" name="Google Shape;410;p3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9E9E3-5410-5A0D-B029-A245EDC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3" name="Google Shape;671;p45">
            <a:extLst>
              <a:ext uri="{FF2B5EF4-FFF2-40B4-BE49-F238E27FC236}">
                <a16:creationId xmlns:a16="http://schemas.microsoft.com/office/drawing/2014/main" id="{D81F3C14-6CFF-B268-5339-2ED5DC3CCA3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40602" r="10643"/>
          <a:stretch/>
        </p:blipFill>
        <p:spPr>
          <a:xfrm>
            <a:off x="974075" y="447229"/>
            <a:ext cx="2970900" cy="406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0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Enhancing Customer Support</a:t>
            </a:r>
            <a:br>
              <a:rPr lang="en-IN" dirty="0"/>
            </a:br>
            <a:r>
              <a:rPr lang="en-IN" sz="1600" dirty="0"/>
              <a:t>Accessible Service </a:t>
            </a:r>
            <a:r>
              <a:rPr lang="en-IN" sz="1600" dirty="0" err="1"/>
              <a:t>Centers</a:t>
            </a:r>
            <a:endParaRPr lang="en-IN" u="sng" dirty="0"/>
          </a:p>
        </p:txBody>
      </p:sp>
      <p:sp>
        <p:nvSpPr>
          <p:cNvPr id="26" name="Google Shape;460;p33">
            <a:extLst>
              <a:ext uri="{FF2B5EF4-FFF2-40B4-BE49-F238E27FC236}">
                <a16:creationId xmlns:a16="http://schemas.microsoft.com/office/drawing/2014/main" id="{B9357EFE-896B-1C2F-B95E-90DD1753F1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8231" y="1313796"/>
            <a:ext cx="5431375" cy="1911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New Energy Service Centers in rural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Partnering with local businesses to operate service centers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Mobile Energy Service Centers for remote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Technology for efficient customer service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Collaboration with other organizations for greater impact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112AD8-40EA-EACC-E253-BB14A464EF8A}"/>
              </a:ext>
            </a:extLst>
          </p:cNvPr>
          <p:cNvGrpSpPr/>
          <p:nvPr/>
        </p:nvGrpSpPr>
        <p:grpSpPr>
          <a:xfrm>
            <a:off x="3845613" y="2571750"/>
            <a:ext cx="3718239" cy="2454619"/>
            <a:chOff x="3845613" y="2571750"/>
            <a:chExt cx="3718239" cy="245461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F1B2F1-3B2C-9355-8367-B5D15E0A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5613" y="2571750"/>
              <a:ext cx="3718239" cy="245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79D0E7-3244-FD5E-6E4D-8C23FCF5D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6838" y="4106779"/>
              <a:ext cx="1501270" cy="201535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00B6AFE-B0C2-E679-2502-053F8F92D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414633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dirty="0"/>
              <a:t>Proposed</a:t>
            </a:r>
            <a:br>
              <a:rPr lang="en-IN" sz="4000" dirty="0"/>
            </a:br>
            <a:r>
              <a:rPr lang="en-IN" sz="4000" dirty="0"/>
              <a:t>Expansion Plans</a:t>
            </a:r>
            <a:endParaRPr sz="4000" u="sng" dirty="0"/>
          </a:p>
        </p:txBody>
      </p:sp>
      <p:sp>
        <p:nvSpPr>
          <p:cNvPr id="402" name="Google Shape;402;p30"/>
          <p:cNvSpPr txBox="1">
            <a:spLocks noGrp="1"/>
          </p:cNvSpPr>
          <p:nvPr>
            <p:ph type="title" idx="2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06</a:t>
            </a:r>
            <a:endParaRPr dirty="0"/>
          </a:p>
        </p:txBody>
      </p:sp>
      <p:grpSp>
        <p:nvGrpSpPr>
          <p:cNvPr id="404" name="Google Shape;404;p30"/>
          <p:cNvGrpSpPr/>
          <p:nvPr/>
        </p:nvGrpSpPr>
        <p:grpSpPr>
          <a:xfrm rot="5400000">
            <a:off x="7568405" y="3820314"/>
            <a:ext cx="342122" cy="1382629"/>
            <a:chOff x="1384375" y="1495475"/>
            <a:chExt cx="219000" cy="885052"/>
          </a:xfrm>
        </p:grpSpPr>
        <p:sp>
          <p:nvSpPr>
            <p:cNvPr id="405" name="Google Shape;405;p30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0"/>
          <p:cNvGrpSpPr/>
          <p:nvPr/>
        </p:nvGrpSpPr>
        <p:grpSpPr>
          <a:xfrm>
            <a:off x="232675" y="4144075"/>
            <a:ext cx="1558750" cy="196500"/>
            <a:chOff x="492600" y="170775"/>
            <a:chExt cx="1558750" cy="196500"/>
          </a:xfrm>
        </p:grpSpPr>
        <p:cxnSp>
          <p:nvCxnSpPr>
            <p:cNvPr id="410" name="Google Shape;410;p3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9E9E3-5410-5A0D-B029-A245EDC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3" name="Google Shape;430;p31">
            <a:extLst>
              <a:ext uri="{FF2B5EF4-FFF2-40B4-BE49-F238E27FC236}">
                <a16:creationId xmlns:a16="http://schemas.microsoft.com/office/drawing/2014/main" id="{116817FB-3E12-016E-09F4-BD1785E92BD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t="1335" b="1335"/>
          <a:stretch/>
        </p:blipFill>
        <p:spPr>
          <a:xfrm>
            <a:off x="1065953" y="447229"/>
            <a:ext cx="2787000" cy="406440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0721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Expansion Strategies</a:t>
            </a:r>
            <a:br>
              <a:rPr lang="en-IN" dirty="0"/>
            </a:br>
            <a:r>
              <a:rPr lang="en-IN" sz="1400" dirty="0"/>
              <a:t>Pathways to Growth</a:t>
            </a:r>
            <a:endParaRPr lang="en-IN" u="sng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370BBD-1824-55E5-B54D-43F679EC1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842286"/>
              </p:ext>
            </p:extLst>
          </p:nvPr>
        </p:nvGraphicFramePr>
        <p:xfrm>
          <a:off x="1724526" y="1211178"/>
          <a:ext cx="3745832" cy="37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368CEB-2549-8CF5-614F-9AD97DC71027}"/>
              </a:ext>
            </a:extLst>
          </p:cNvPr>
          <p:cNvSpPr txBox="1"/>
          <p:nvPr/>
        </p:nvSpPr>
        <p:spPr>
          <a:xfrm>
            <a:off x="2390274" y="1253482"/>
            <a:ext cx="400110" cy="36255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IN" b="0" i="0" dirty="0">
                <a:solidFill>
                  <a:schemeClr val="tx1"/>
                </a:solidFill>
                <a:effectLst/>
                <a:latin typeface="Alata" panose="020B0604020202020204" charset="0"/>
              </a:rPr>
              <a:t>Plan A: Geographic Expansion</a:t>
            </a:r>
            <a:endParaRPr lang="en-IN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7538F4-2597-C536-7CF8-860FAA22A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322950"/>
              </p:ext>
            </p:extLst>
          </p:nvPr>
        </p:nvGraphicFramePr>
        <p:xfrm>
          <a:off x="4652210" y="695159"/>
          <a:ext cx="4555957" cy="408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476F5D-A2A7-9DB8-F828-4051C089C7D9}"/>
              </a:ext>
            </a:extLst>
          </p:cNvPr>
          <p:cNvSpPr txBox="1"/>
          <p:nvPr/>
        </p:nvSpPr>
        <p:spPr>
          <a:xfrm>
            <a:off x="5936051" y="1017725"/>
            <a:ext cx="400110" cy="36255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IN" b="0" i="0" dirty="0">
                <a:solidFill>
                  <a:schemeClr val="tx1"/>
                </a:solidFill>
                <a:effectLst/>
                <a:latin typeface="Alata" panose="020B0604020202020204" charset="0"/>
              </a:rPr>
              <a:t>Plan B: Product Line Expansion</a:t>
            </a:r>
            <a:endParaRPr lang="en-IN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9B3D9-C7B0-5D7E-2472-D2C1E32F9A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414633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dirty="0"/>
              <a:t>Suggestions</a:t>
            </a:r>
            <a:br>
              <a:rPr lang="en-IN" sz="4000" dirty="0"/>
            </a:br>
            <a:r>
              <a:rPr lang="en-IN" sz="4000" dirty="0"/>
              <a:t>For Departments</a:t>
            </a:r>
          </a:p>
        </p:txBody>
      </p:sp>
      <p:sp>
        <p:nvSpPr>
          <p:cNvPr id="402" name="Google Shape;402;p30"/>
          <p:cNvSpPr txBox="1">
            <a:spLocks noGrp="1"/>
          </p:cNvSpPr>
          <p:nvPr>
            <p:ph type="title" idx="2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07</a:t>
            </a:r>
            <a:endParaRPr dirty="0"/>
          </a:p>
        </p:txBody>
      </p:sp>
      <p:grpSp>
        <p:nvGrpSpPr>
          <p:cNvPr id="404" name="Google Shape;404;p30"/>
          <p:cNvGrpSpPr/>
          <p:nvPr/>
        </p:nvGrpSpPr>
        <p:grpSpPr>
          <a:xfrm rot="5400000">
            <a:off x="7568405" y="3820314"/>
            <a:ext cx="342122" cy="1382629"/>
            <a:chOff x="1384375" y="1495475"/>
            <a:chExt cx="219000" cy="885052"/>
          </a:xfrm>
        </p:grpSpPr>
        <p:sp>
          <p:nvSpPr>
            <p:cNvPr id="405" name="Google Shape;405;p30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0"/>
          <p:cNvGrpSpPr/>
          <p:nvPr/>
        </p:nvGrpSpPr>
        <p:grpSpPr>
          <a:xfrm>
            <a:off x="232675" y="4144075"/>
            <a:ext cx="1558750" cy="196500"/>
            <a:chOff x="492600" y="170775"/>
            <a:chExt cx="1558750" cy="196500"/>
          </a:xfrm>
        </p:grpSpPr>
        <p:cxnSp>
          <p:nvCxnSpPr>
            <p:cNvPr id="410" name="Google Shape;410;p3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9E9E3-5410-5A0D-B029-A245EDC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3" name="Google Shape;430;p31">
            <a:extLst>
              <a:ext uri="{FF2B5EF4-FFF2-40B4-BE49-F238E27FC236}">
                <a16:creationId xmlns:a16="http://schemas.microsoft.com/office/drawing/2014/main" id="{116817FB-3E12-016E-09F4-BD1785E92BD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t="1280" b="1280"/>
          <a:stretch/>
        </p:blipFill>
        <p:spPr>
          <a:xfrm>
            <a:off x="1065953" y="447229"/>
            <a:ext cx="2787000" cy="406440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8843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Suggestions for Different Departments</a:t>
            </a:r>
            <a:br>
              <a:rPr lang="en-IN" dirty="0"/>
            </a:br>
            <a:r>
              <a:rPr lang="en-IN" sz="1600" dirty="0"/>
              <a:t>Roles for Success</a:t>
            </a:r>
            <a:endParaRPr lang="en-IN" sz="1600" u="sng" dirty="0"/>
          </a:p>
        </p:txBody>
      </p:sp>
      <p:sp>
        <p:nvSpPr>
          <p:cNvPr id="26" name="Google Shape;460;p33">
            <a:extLst>
              <a:ext uri="{FF2B5EF4-FFF2-40B4-BE49-F238E27FC236}">
                <a16:creationId xmlns:a16="http://schemas.microsoft.com/office/drawing/2014/main" id="{B9357EFE-896B-1C2F-B95E-90DD1753F1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8231" y="1586511"/>
            <a:ext cx="5766948" cy="2783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Finance Department: </a:t>
            </a:r>
            <a:r>
              <a:rPr lang="en-US" sz="1600" dirty="0"/>
              <a:t>Forecasting, Financing, and Monitoring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HR Department: </a:t>
            </a:r>
            <a:r>
              <a:rPr lang="en-US" sz="1600" dirty="0"/>
              <a:t>Recruitment, Training, and Competitive Compensation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Marketing Department: </a:t>
            </a:r>
            <a:r>
              <a:rPr lang="en-US" sz="1600" dirty="0"/>
              <a:t>Market Research, Partnerships, and Sales Strategies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IT Department: </a:t>
            </a:r>
            <a:r>
              <a:rPr lang="en-US" sz="1600" dirty="0"/>
              <a:t>Centralized Systems, Customer Support, and Efficient Complaint Tracking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0B6AFE-B0C2-E679-2502-053F8F92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5"/>
          <p:cNvSpPr txBox="1">
            <a:spLocks noGrp="1"/>
          </p:cNvSpPr>
          <p:nvPr>
            <p:ph type="title"/>
          </p:nvPr>
        </p:nvSpPr>
        <p:spPr>
          <a:xfrm>
            <a:off x="3968400" y="1717669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br>
              <a:rPr lang="en" dirty="0"/>
            </a:br>
            <a:r>
              <a:rPr lang="en" sz="1400" dirty="0"/>
              <a:t>Team Resilient Architects</a:t>
            </a:r>
            <a:endParaRPr sz="1400" dirty="0"/>
          </a:p>
        </p:txBody>
      </p:sp>
      <p:grpSp>
        <p:nvGrpSpPr>
          <p:cNvPr id="661" name="Google Shape;661;p45"/>
          <p:cNvGrpSpPr/>
          <p:nvPr/>
        </p:nvGrpSpPr>
        <p:grpSpPr>
          <a:xfrm>
            <a:off x="6330499" y="3167535"/>
            <a:ext cx="276012" cy="275991"/>
            <a:chOff x="3368074" y="3882537"/>
            <a:chExt cx="215298" cy="215298"/>
          </a:xfrm>
        </p:grpSpPr>
        <p:sp>
          <p:nvSpPr>
            <p:cNvPr id="662" name="Google Shape;662;p45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45"/>
          <p:cNvGrpSpPr/>
          <p:nvPr/>
        </p:nvGrpSpPr>
        <p:grpSpPr>
          <a:xfrm>
            <a:off x="7196531" y="3186243"/>
            <a:ext cx="266790" cy="238574"/>
            <a:chOff x="3824739" y="3890112"/>
            <a:chExt cx="208105" cy="186110"/>
          </a:xfrm>
        </p:grpSpPr>
        <p:sp>
          <p:nvSpPr>
            <p:cNvPr id="666" name="Google Shape;666;p45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5"/>
          <p:cNvSpPr/>
          <p:nvPr/>
        </p:nvSpPr>
        <p:spPr>
          <a:xfrm>
            <a:off x="8060415" y="3186482"/>
            <a:ext cx="291511" cy="238097"/>
          </a:xfrm>
          <a:custGeom>
            <a:avLst/>
            <a:gdLst/>
            <a:ahLst/>
            <a:cxnLst/>
            <a:rect l="l" t="t" r="r" b="b"/>
            <a:pathLst>
              <a:path w="7144" h="5835" extrusionOk="0">
                <a:moveTo>
                  <a:pt x="4620" y="0"/>
                </a:moveTo>
                <a:cubicBezTo>
                  <a:pt x="3727" y="0"/>
                  <a:pt x="2977" y="691"/>
                  <a:pt x="2905" y="1572"/>
                </a:cubicBezTo>
                <a:cubicBezTo>
                  <a:pt x="2727" y="1548"/>
                  <a:pt x="2358" y="1441"/>
                  <a:pt x="2262" y="1405"/>
                </a:cubicBezTo>
                <a:cubicBezTo>
                  <a:pt x="1643" y="1203"/>
                  <a:pt x="1072" y="810"/>
                  <a:pt x="631" y="322"/>
                </a:cubicBezTo>
                <a:cubicBezTo>
                  <a:pt x="596" y="298"/>
                  <a:pt x="572" y="274"/>
                  <a:pt x="524" y="262"/>
                </a:cubicBezTo>
                <a:cubicBezTo>
                  <a:pt x="517" y="261"/>
                  <a:pt x="509" y="260"/>
                  <a:pt x="501" y="260"/>
                </a:cubicBezTo>
                <a:cubicBezTo>
                  <a:pt x="436" y="260"/>
                  <a:pt x="367" y="304"/>
                  <a:pt x="346" y="357"/>
                </a:cubicBezTo>
                <a:cubicBezTo>
                  <a:pt x="238" y="572"/>
                  <a:pt x="179" y="810"/>
                  <a:pt x="179" y="1048"/>
                </a:cubicBezTo>
                <a:cubicBezTo>
                  <a:pt x="179" y="1393"/>
                  <a:pt x="286" y="1727"/>
                  <a:pt x="476" y="1977"/>
                </a:cubicBezTo>
                <a:cubicBezTo>
                  <a:pt x="466" y="1975"/>
                  <a:pt x="456" y="1974"/>
                  <a:pt x="446" y="1974"/>
                </a:cubicBezTo>
                <a:cubicBezTo>
                  <a:pt x="397" y="1974"/>
                  <a:pt x="349" y="1997"/>
                  <a:pt x="310" y="2036"/>
                </a:cubicBezTo>
                <a:cubicBezTo>
                  <a:pt x="286" y="2060"/>
                  <a:pt x="286" y="2108"/>
                  <a:pt x="274" y="2143"/>
                </a:cubicBezTo>
                <a:lnTo>
                  <a:pt x="274" y="2203"/>
                </a:lnTo>
                <a:cubicBezTo>
                  <a:pt x="274" y="2655"/>
                  <a:pt x="476" y="3072"/>
                  <a:pt x="822" y="3358"/>
                </a:cubicBezTo>
                <a:cubicBezTo>
                  <a:pt x="786" y="3370"/>
                  <a:pt x="774" y="3405"/>
                  <a:pt x="762" y="3417"/>
                </a:cubicBezTo>
                <a:cubicBezTo>
                  <a:pt x="750" y="3465"/>
                  <a:pt x="727" y="3513"/>
                  <a:pt x="750" y="3548"/>
                </a:cubicBezTo>
                <a:cubicBezTo>
                  <a:pt x="893" y="4024"/>
                  <a:pt x="1262" y="4405"/>
                  <a:pt x="1727" y="4548"/>
                </a:cubicBezTo>
                <a:cubicBezTo>
                  <a:pt x="1310" y="4798"/>
                  <a:pt x="834" y="4941"/>
                  <a:pt x="334" y="4941"/>
                </a:cubicBezTo>
                <a:lnTo>
                  <a:pt x="191" y="4941"/>
                </a:lnTo>
                <a:cubicBezTo>
                  <a:pt x="107" y="4941"/>
                  <a:pt x="36" y="5001"/>
                  <a:pt x="12" y="5084"/>
                </a:cubicBezTo>
                <a:cubicBezTo>
                  <a:pt x="0" y="5156"/>
                  <a:pt x="48" y="5239"/>
                  <a:pt x="107" y="5263"/>
                </a:cubicBezTo>
                <a:cubicBezTo>
                  <a:pt x="727" y="5632"/>
                  <a:pt x="1465" y="5834"/>
                  <a:pt x="2191" y="5834"/>
                </a:cubicBezTo>
                <a:cubicBezTo>
                  <a:pt x="3072" y="5834"/>
                  <a:pt x="3905" y="5560"/>
                  <a:pt x="4596" y="5060"/>
                </a:cubicBezTo>
                <a:cubicBezTo>
                  <a:pt x="4691" y="5001"/>
                  <a:pt x="4691" y="4858"/>
                  <a:pt x="4620" y="4786"/>
                </a:cubicBezTo>
                <a:cubicBezTo>
                  <a:pt x="4587" y="4754"/>
                  <a:pt x="4544" y="4735"/>
                  <a:pt x="4499" y="4735"/>
                </a:cubicBezTo>
                <a:cubicBezTo>
                  <a:pt x="4463" y="4735"/>
                  <a:pt x="4426" y="4748"/>
                  <a:pt x="4394" y="4775"/>
                </a:cubicBezTo>
                <a:cubicBezTo>
                  <a:pt x="3763" y="5215"/>
                  <a:pt x="3013" y="5489"/>
                  <a:pt x="2191" y="5489"/>
                </a:cubicBezTo>
                <a:cubicBezTo>
                  <a:pt x="1727" y="5489"/>
                  <a:pt x="1262" y="5394"/>
                  <a:pt x="846" y="5239"/>
                </a:cubicBezTo>
                <a:cubicBezTo>
                  <a:pt x="1369" y="5144"/>
                  <a:pt x="1846" y="4917"/>
                  <a:pt x="2262" y="4584"/>
                </a:cubicBezTo>
                <a:cubicBezTo>
                  <a:pt x="2310" y="4536"/>
                  <a:pt x="2334" y="4477"/>
                  <a:pt x="2322" y="4417"/>
                </a:cubicBezTo>
                <a:cubicBezTo>
                  <a:pt x="2310" y="4346"/>
                  <a:pt x="2239" y="4286"/>
                  <a:pt x="2155" y="4286"/>
                </a:cubicBezTo>
                <a:cubicBezTo>
                  <a:pt x="1739" y="4263"/>
                  <a:pt x="1369" y="4048"/>
                  <a:pt x="1167" y="3691"/>
                </a:cubicBezTo>
                <a:cubicBezTo>
                  <a:pt x="1250" y="3691"/>
                  <a:pt x="1358" y="3667"/>
                  <a:pt x="1441" y="3643"/>
                </a:cubicBezTo>
                <a:cubicBezTo>
                  <a:pt x="1524" y="3632"/>
                  <a:pt x="1584" y="3572"/>
                  <a:pt x="1584" y="3489"/>
                </a:cubicBezTo>
                <a:cubicBezTo>
                  <a:pt x="1596" y="3405"/>
                  <a:pt x="1536" y="3334"/>
                  <a:pt x="1441" y="3298"/>
                </a:cubicBezTo>
                <a:cubicBezTo>
                  <a:pt x="1000" y="3191"/>
                  <a:pt x="667" y="2822"/>
                  <a:pt x="596" y="2381"/>
                </a:cubicBezTo>
                <a:lnTo>
                  <a:pt x="596" y="2381"/>
                </a:lnTo>
                <a:cubicBezTo>
                  <a:pt x="727" y="2405"/>
                  <a:pt x="869" y="2417"/>
                  <a:pt x="1000" y="2417"/>
                </a:cubicBezTo>
                <a:cubicBezTo>
                  <a:pt x="1084" y="2417"/>
                  <a:pt x="1143" y="2358"/>
                  <a:pt x="1167" y="2274"/>
                </a:cubicBezTo>
                <a:cubicBezTo>
                  <a:pt x="1179" y="2203"/>
                  <a:pt x="1131" y="2143"/>
                  <a:pt x="1072" y="2108"/>
                </a:cubicBezTo>
                <a:cubicBezTo>
                  <a:pt x="703" y="1881"/>
                  <a:pt x="476" y="1488"/>
                  <a:pt x="476" y="1048"/>
                </a:cubicBezTo>
                <a:cubicBezTo>
                  <a:pt x="476" y="953"/>
                  <a:pt x="488" y="846"/>
                  <a:pt x="524" y="738"/>
                </a:cubicBezTo>
                <a:cubicBezTo>
                  <a:pt x="965" y="1191"/>
                  <a:pt x="1524" y="1524"/>
                  <a:pt x="2120" y="1727"/>
                </a:cubicBezTo>
                <a:cubicBezTo>
                  <a:pt x="2120" y="1727"/>
                  <a:pt x="2715" y="1905"/>
                  <a:pt x="2929" y="1917"/>
                </a:cubicBezTo>
                <a:lnTo>
                  <a:pt x="3024" y="1917"/>
                </a:lnTo>
                <a:cubicBezTo>
                  <a:pt x="3096" y="1917"/>
                  <a:pt x="3167" y="1869"/>
                  <a:pt x="3191" y="1798"/>
                </a:cubicBezTo>
                <a:cubicBezTo>
                  <a:pt x="3203" y="1786"/>
                  <a:pt x="3203" y="1750"/>
                  <a:pt x="3203" y="1738"/>
                </a:cubicBezTo>
                <a:lnTo>
                  <a:pt x="3203" y="1703"/>
                </a:lnTo>
                <a:cubicBezTo>
                  <a:pt x="3203" y="953"/>
                  <a:pt x="3810" y="334"/>
                  <a:pt x="4572" y="334"/>
                </a:cubicBezTo>
                <a:cubicBezTo>
                  <a:pt x="4941" y="334"/>
                  <a:pt x="5287" y="488"/>
                  <a:pt x="5549" y="750"/>
                </a:cubicBezTo>
                <a:cubicBezTo>
                  <a:pt x="5585" y="787"/>
                  <a:pt x="5621" y="802"/>
                  <a:pt x="5663" y="802"/>
                </a:cubicBezTo>
                <a:cubicBezTo>
                  <a:pt x="5676" y="802"/>
                  <a:pt x="5689" y="801"/>
                  <a:pt x="5703" y="798"/>
                </a:cubicBezTo>
                <a:cubicBezTo>
                  <a:pt x="5882" y="762"/>
                  <a:pt x="6049" y="738"/>
                  <a:pt x="6203" y="679"/>
                </a:cubicBezTo>
                <a:lnTo>
                  <a:pt x="6203" y="679"/>
                </a:lnTo>
                <a:cubicBezTo>
                  <a:pt x="6120" y="762"/>
                  <a:pt x="6013" y="857"/>
                  <a:pt x="5894" y="917"/>
                </a:cubicBezTo>
                <a:cubicBezTo>
                  <a:pt x="5822" y="965"/>
                  <a:pt x="5787" y="1048"/>
                  <a:pt x="5822" y="1143"/>
                </a:cubicBezTo>
                <a:cubicBezTo>
                  <a:pt x="5846" y="1203"/>
                  <a:pt x="5930" y="1250"/>
                  <a:pt x="6001" y="1250"/>
                </a:cubicBezTo>
                <a:cubicBezTo>
                  <a:pt x="6144" y="1227"/>
                  <a:pt x="6287" y="1215"/>
                  <a:pt x="6418" y="1167"/>
                </a:cubicBezTo>
                <a:lnTo>
                  <a:pt x="6418" y="1167"/>
                </a:lnTo>
                <a:cubicBezTo>
                  <a:pt x="6299" y="1286"/>
                  <a:pt x="6168" y="1405"/>
                  <a:pt x="6013" y="1512"/>
                </a:cubicBezTo>
                <a:cubicBezTo>
                  <a:pt x="5965" y="1548"/>
                  <a:pt x="5941" y="1608"/>
                  <a:pt x="5941" y="1655"/>
                </a:cubicBezTo>
                <a:lnTo>
                  <a:pt x="5941" y="1679"/>
                </a:lnTo>
                <a:lnTo>
                  <a:pt x="5941" y="1703"/>
                </a:lnTo>
                <a:lnTo>
                  <a:pt x="5941" y="1727"/>
                </a:lnTo>
                <a:cubicBezTo>
                  <a:pt x="5941" y="2691"/>
                  <a:pt x="5572" y="3572"/>
                  <a:pt x="4977" y="4227"/>
                </a:cubicBezTo>
                <a:cubicBezTo>
                  <a:pt x="4918" y="4298"/>
                  <a:pt x="4918" y="4405"/>
                  <a:pt x="4977" y="4465"/>
                </a:cubicBezTo>
                <a:cubicBezTo>
                  <a:pt x="5011" y="4499"/>
                  <a:pt x="5053" y="4514"/>
                  <a:pt x="5096" y="4514"/>
                </a:cubicBezTo>
                <a:cubicBezTo>
                  <a:pt x="5143" y="4514"/>
                  <a:pt x="5190" y="4496"/>
                  <a:pt x="5227" y="4465"/>
                </a:cubicBezTo>
                <a:cubicBezTo>
                  <a:pt x="5894" y="3715"/>
                  <a:pt x="6263" y="2762"/>
                  <a:pt x="6287" y="1750"/>
                </a:cubicBezTo>
                <a:cubicBezTo>
                  <a:pt x="6596" y="1524"/>
                  <a:pt x="6846" y="1250"/>
                  <a:pt x="7061" y="917"/>
                </a:cubicBezTo>
                <a:cubicBezTo>
                  <a:pt x="7144" y="857"/>
                  <a:pt x="7132" y="750"/>
                  <a:pt x="7061" y="715"/>
                </a:cubicBezTo>
                <a:cubicBezTo>
                  <a:pt x="7029" y="683"/>
                  <a:pt x="6987" y="667"/>
                  <a:pt x="6937" y="667"/>
                </a:cubicBezTo>
                <a:cubicBezTo>
                  <a:pt x="6912" y="667"/>
                  <a:pt x="6886" y="671"/>
                  <a:pt x="6858" y="679"/>
                </a:cubicBezTo>
                <a:cubicBezTo>
                  <a:pt x="6775" y="726"/>
                  <a:pt x="6680" y="750"/>
                  <a:pt x="6596" y="786"/>
                </a:cubicBezTo>
                <a:cubicBezTo>
                  <a:pt x="6680" y="667"/>
                  <a:pt x="6763" y="512"/>
                  <a:pt x="6823" y="369"/>
                </a:cubicBezTo>
                <a:cubicBezTo>
                  <a:pt x="6834" y="310"/>
                  <a:pt x="6834" y="238"/>
                  <a:pt x="6787" y="191"/>
                </a:cubicBezTo>
                <a:cubicBezTo>
                  <a:pt x="6750" y="153"/>
                  <a:pt x="6703" y="135"/>
                  <a:pt x="6659" y="135"/>
                </a:cubicBezTo>
                <a:cubicBezTo>
                  <a:pt x="6632" y="135"/>
                  <a:pt x="6607" y="142"/>
                  <a:pt x="6584" y="155"/>
                </a:cubicBezTo>
                <a:cubicBezTo>
                  <a:pt x="6322" y="310"/>
                  <a:pt x="6061" y="393"/>
                  <a:pt x="5775" y="441"/>
                </a:cubicBezTo>
                <a:cubicBezTo>
                  <a:pt x="5465" y="143"/>
                  <a:pt x="5048" y="0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1" name="Google Shape;671;p45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270" r="1270"/>
          <a:stretch/>
        </p:blipFill>
        <p:spPr>
          <a:xfrm>
            <a:off x="865625" y="539500"/>
            <a:ext cx="2970900" cy="4064400"/>
          </a:xfrm>
          <a:prstGeom prst="roundRect">
            <a:avLst>
              <a:gd name="adj" fmla="val 50000"/>
            </a:avLst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F5CBAA-EA43-5ED1-7350-B60B3C889B68}"/>
              </a:ext>
            </a:extLst>
          </p:cNvPr>
          <p:cNvSpPr/>
          <p:nvPr/>
        </p:nvSpPr>
        <p:spPr>
          <a:xfrm>
            <a:off x="4243137" y="3633537"/>
            <a:ext cx="4604084" cy="657726"/>
          </a:xfrm>
          <a:prstGeom prst="rect">
            <a:avLst/>
          </a:prstGeom>
          <a:solidFill>
            <a:srgbClr val="577766"/>
          </a:solidFill>
          <a:ln>
            <a:solidFill>
              <a:srgbClr val="5777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98D42-450A-7228-E7EE-C978E70E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2"/>
          </p:nvPr>
        </p:nvSpPr>
        <p:spPr>
          <a:xfrm>
            <a:off x="440696" y="1328475"/>
            <a:ext cx="76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4" name="Google Shape;374;p28"/>
          <p:cNvSpPr txBox="1">
            <a:spLocks noGrp="1"/>
          </p:cNvSpPr>
          <p:nvPr>
            <p:ph type="title" idx="3"/>
          </p:nvPr>
        </p:nvSpPr>
        <p:spPr>
          <a:xfrm>
            <a:off x="440696" y="2914288"/>
            <a:ext cx="76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title" idx="4"/>
          </p:nvPr>
        </p:nvSpPr>
        <p:spPr>
          <a:xfrm>
            <a:off x="2515474" y="1328475"/>
            <a:ext cx="76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5"/>
          </p:nvPr>
        </p:nvSpPr>
        <p:spPr>
          <a:xfrm>
            <a:off x="2515474" y="2914288"/>
            <a:ext cx="76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77" name="Google Shape;377;p28"/>
          <p:cNvSpPr txBox="1">
            <a:spLocks noGrp="1"/>
          </p:cNvSpPr>
          <p:nvPr>
            <p:ph type="title" idx="6"/>
          </p:nvPr>
        </p:nvSpPr>
        <p:spPr>
          <a:xfrm>
            <a:off x="5111617" y="1328475"/>
            <a:ext cx="76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8" name="Google Shape;378;p28"/>
          <p:cNvSpPr txBox="1">
            <a:spLocks noGrp="1"/>
          </p:cNvSpPr>
          <p:nvPr>
            <p:ph type="title" idx="7"/>
          </p:nvPr>
        </p:nvSpPr>
        <p:spPr>
          <a:xfrm>
            <a:off x="5111617" y="2914288"/>
            <a:ext cx="768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379" name="Google Shape;379;p28"/>
          <p:cNvSpPr txBox="1">
            <a:spLocks noGrp="1"/>
          </p:cNvSpPr>
          <p:nvPr>
            <p:ph type="subTitle" idx="1"/>
          </p:nvPr>
        </p:nvSpPr>
        <p:spPr>
          <a:xfrm>
            <a:off x="440696" y="177606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lata"/>
                <a:ea typeface="Alata"/>
                <a:cs typeface="Alata"/>
                <a:sym typeface="Alata"/>
              </a:rPr>
              <a:t>Case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lata"/>
                <a:ea typeface="Alata"/>
                <a:cs typeface="Alata"/>
                <a:sym typeface="Alata"/>
              </a:rPr>
              <a:t>Description</a:t>
            </a:r>
            <a:endParaRPr dirty="0"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80" name="Google Shape;380;p28"/>
          <p:cNvSpPr txBox="1">
            <a:spLocks noGrp="1"/>
          </p:cNvSpPr>
          <p:nvPr>
            <p:ph type="subTitle" idx="8"/>
          </p:nvPr>
        </p:nvSpPr>
        <p:spPr>
          <a:xfrm>
            <a:off x="2515474" y="177606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lata"/>
                <a:ea typeface="Alata"/>
                <a:cs typeface="Alata"/>
                <a:sym typeface="Alata"/>
              </a:rPr>
              <a:t>Current Industry </a:t>
            </a:r>
            <a:r>
              <a:rPr lang="en" dirty="0"/>
              <a:t>Scenario</a:t>
            </a:r>
            <a:endParaRPr dirty="0"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81" name="Google Shape;381;p28"/>
          <p:cNvSpPr txBox="1">
            <a:spLocks noGrp="1"/>
          </p:cNvSpPr>
          <p:nvPr>
            <p:ph type="subTitle" idx="9"/>
          </p:nvPr>
        </p:nvSpPr>
        <p:spPr>
          <a:xfrm>
            <a:off x="5111617" y="177606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lata"/>
                <a:ea typeface="Alata"/>
                <a:cs typeface="Alata"/>
                <a:sym typeface="Alata"/>
              </a:rPr>
              <a:t>Product Line Expansion</a:t>
            </a:r>
            <a:endParaRPr dirty="0"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82" name="Google Shape;382;p28"/>
          <p:cNvSpPr txBox="1">
            <a:spLocks noGrp="1"/>
          </p:cNvSpPr>
          <p:nvPr>
            <p:ph type="subTitle" idx="13"/>
          </p:nvPr>
        </p:nvSpPr>
        <p:spPr>
          <a:xfrm>
            <a:off x="440696" y="336184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lata"/>
                <a:ea typeface="Alata"/>
                <a:cs typeface="Alata"/>
                <a:sym typeface="Alata"/>
              </a:rPr>
              <a:t>Sales Network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Expansion</a:t>
            </a:r>
            <a:endParaRPr dirty="0"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83" name="Google Shape;383;p28"/>
          <p:cNvSpPr txBox="1">
            <a:spLocks noGrp="1"/>
          </p:cNvSpPr>
          <p:nvPr>
            <p:ph type="subTitle" idx="14"/>
          </p:nvPr>
        </p:nvSpPr>
        <p:spPr>
          <a:xfrm>
            <a:off x="2515474" y="3361848"/>
            <a:ext cx="2412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lata"/>
                <a:ea typeface="Alata"/>
                <a:cs typeface="Alata"/>
                <a:sym typeface="Alata"/>
              </a:rPr>
              <a:t>Energy Service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Center Expansion</a:t>
            </a:r>
            <a:endParaRPr dirty="0"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84" name="Google Shape;384;p28"/>
          <p:cNvSpPr txBox="1">
            <a:spLocks noGrp="1"/>
          </p:cNvSpPr>
          <p:nvPr>
            <p:ph type="subTitle" idx="15"/>
          </p:nvPr>
        </p:nvSpPr>
        <p:spPr>
          <a:xfrm>
            <a:off x="5111617" y="3361848"/>
            <a:ext cx="2036801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lata"/>
                <a:ea typeface="Alata"/>
                <a:cs typeface="Alata"/>
                <a:sym typeface="Alata"/>
              </a:rPr>
              <a:t>Proposed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Expansion Plans</a:t>
            </a:r>
            <a:endParaRPr dirty="0">
              <a:latin typeface="Alata"/>
              <a:ea typeface="Alata"/>
              <a:cs typeface="Alata"/>
              <a:sym typeface="Alata"/>
            </a:endParaRPr>
          </a:p>
        </p:txBody>
      </p:sp>
      <p:grpSp>
        <p:nvGrpSpPr>
          <p:cNvPr id="385" name="Google Shape;385;p28"/>
          <p:cNvGrpSpPr/>
          <p:nvPr/>
        </p:nvGrpSpPr>
        <p:grpSpPr>
          <a:xfrm rot="5400000">
            <a:off x="1322105" y="3820314"/>
            <a:ext cx="342122" cy="1382629"/>
            <a:chOff x="1384375" y="1495475"/>
            <a:chExt cx="219000" cy="885052"/>
          </a:xfrm>
        </p:grpSpPr>
        <p:sp>
          <p:nvSpPr>
            <p:cNvPr id="386" name="Google Shape;386;p28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4C398AA-A48F-64DD-D967-73F39CFC2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sp>
        <p:nvSpPr>
          <p:cNvPr id="3" name="Google Shape;378;p28">
            <a:extLst>
              <a:ext uri="{FF2B5EF4-FFF2-40B4-BE49-F238E27FC236}">
                <a16:creationId xmlns:a16="http://schemas.microsoft.com/office/drawing/2014/main" id="{780292FC-A964-9769-CDCB-2148362FB84F}"/>
              </a:ext>
            </a:extLst>
          </p:cNvPr>
          <p:cNvSpPr txBox="1">
            <a:spLocks/>
          </p:cNvSpPr>
          <p:nvPr/>
        </p:nvSpPr>
        <p:spPr>
          <a:xfrm>
            <a:off x="7710689" y="1968632"/>
            <a:ext cx="768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4" name="Google Shape;384;p28">
            <a:extLst>
              <a:ext uri="{FF2B5EF4-FFF2-40B4-BE49-F238E27FC236}">
                <a16:creationId xmlns:a16="http://schemas.microsoft.com/office/drawing/2014/main" id="{177813CE-7BAF-A4C3-748F-AA4FC34C5DF2}"/>
              </a:ext>
            </a:extLst>
          </p:cNvPr>
          <p:cNvSpPr txBox="1">
            <a:spLocks/>
          </p:cNvSpPr>
          <p:nvPr/>
        </p:nvSpPr>
        <p:spPr>
          <a:xfrm>
            <a:off x="6978318" y="2416232"/>
            <a:ext cx="1836821" cy="168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2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ata"/>
              <a:buNone/>
              <a:defRPr sz="24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/>
            <a:r>
              <a:rPr lang="en-IN" dirty="0"/>
              <a:t>Suggestions</a:t>
            </a:r>
          </a:p>
          <a:p>
            <a:pPr marL="0" indent="0" algn="ctr"/>
            <a:r>
              <a:rPr lang="en-IN" dirty="0"/>
              <a:t>For Departments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A79F50-AA76-267E-4B98-5CCBFCD17FDB}"/>
              </a:ext>
            </a:extLst>
          </p:cNvPr>
          <p:cNvCxnSpPr/>
          <p:nvPr/>
        </p:nvCxnSpPr>
        <p:spPr>
          <a:xfrm>
            <a:off x="2358192" y="1235242"/>
            <a:ext cx="0" cy="31923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5CD89C-C77C-9C42-3559-47A2EABA4031}"/>
              </a:ext>
            </a:extLst>
          </p:cNvPr>
          <p:cNvCxnSpPr/>
          <p:nvPr/>
        </p:nvCxnSpPr>
        <p:spPr>
          <a:xfrm>
            <a:off x="4912032" y="1227221"/>
            <a:ext cx="0" cy="31923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CCDCB6-6062-243F-ADE0-4E75EB295ADA}"/>
              </a:ext>
            </a:extLst>
          </p:cNvPr>
          <p:cNvCxnSpPr/>
          <p:nvPr/>
        </p:nvCxnSpPr>
        <p:spPr>
          <a:xfrm>
            <a:off x="6978318" y="1227221"/>
            <a:ext cx="0" cy="31923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414633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Case Description: SELCO India</a:t>
            </a:r>
            <a:endParaRPr sz="4000" u="sng" dirty="0"/>
          </a:p>
        </p:txBody>
      </p:sp>
      <p:sp>
        <p:nvSpPr>
          <p:cNvPr id="402" name="Google Shape;402;p30"/>
          <p:cNvSpPr txBox="1">
            <a:spLocks noGrp="1"/>
          </p:cNvSpPr>
          <p:nvPr>
            <p:ph type="title" idx="2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01</a:t>
            </a:r>
            <a:endParaRPr dirty="0"/>
          </a:p>
        </p:txBody>
      </p:sp>
      <p:pic>
        <p:nvPicPr>
          <p:cNvPr id="403" name="Google Shape;403;p3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2944" r="5428" b="819"/>
          <a:stretch/>
        </p:blipFill>
        <p:spPr>
          <a:xfrm>
            <a:off x="865625" y="539500"/>
            <a:ext cx="2970900" cy="4064400"/>
          </a:xfrm>
          <a:prstGeom prst="roundRect">
            <a:avLst>
              <a:gd name="adj" fmla="val 50000"/>
            </a:avLst>
          </a:prstGeom>
        </p:spPr>
      </p:pic>
      <p:grpSp>
        <p:nvGrpSpPr>
          <p:cNvPr id="404" name="Google Shape;404;p30"/>
          <p:cNvGrpSpPr/>
          <p:nvPr/>
        </p:nvGrpSpPr>
        <p:grpSpPr>
          <a:xfrm rot="5400000">
            <a:off x="7568405" y="3820314"/>
            <a:ext cx="342122" cy="1382629"/>
            <a:chOff x="1384375" y="1495475"/>
            <a:chExt cx="219000" cy="885052"/>
          </a:xfrm>
        </p:grpSpPr>
        <p:sp>
          <p:nvSpPr>
            <p:cNvPr id="405" name="Google Shape;405;p30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0"/>
          <p:cNvGrpSpPr/>
          <p:nvPr/>
        </p:nvGrpSpPr>
        <p:grpSpPr>
          <a:xfrm>
            <a:off x="232675" y="4144075"/>
            <a:ext cx="1558750" cy="196500"/>
            <a:chOff x="492600" y="170775"/>
            <a:chExt cx="1558750" cy="196500"/>
          </a:xfrm>
        </p:grpSpPr>
        <p:cxnSp>
          <p:nvCxnSpPr>
            <p:cNvPr id="410" name="Google Shape;410;p3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9E9E3-5410-5A0D-B029-A245EDC73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"/>
          <p:cNvSpPr txBox="1">
            <a:spLocks noGrp="1"/>
          </p:cNvSpPr>
          <p:nvPr>
            <p:ph type="subTitle" idx="1"/>
          </p:nvPr>
        </p:nvSpPr>
        <p:spPr>
          <a:xfrm>
            <a:off x="675618" y="1751368"/>
            <a:ext cx="4746614" cy="19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SELCO India, a pioneer in rural energy solutions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Mission: Providing solar electricity to underserved communities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Innovative approach, customized solutions for diverse customer segments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 partnerships with banks and microfinance institutions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Despite these commendable strategies and initiatives, SELCO's impact is still limited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Over two decades, the company has been able to reach approximately 450,000 households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SELCO must embark on a journey of geographical expansion and broaden its range of offerings</a:t>
            </a:r>
          </a:p>
        </p:txBody>
      </p:sp>
      <p:sp>
        <p:nvSpPr>
          <p:cNvPr id="395" name="Google Shape;395;p29"/>
          <p:cNvSpPr txBox="1">
            <a:spLocks noGrp="1"/>
          </p:cNvSpPr>
          <p:nvPr>
            <p:ph type="title"/>
          </p:nvPr>
        </p:nvSpPr>
        <p:spPr>
          <a:xfrm>
            <a:off x="675618" y="786063"/>
            <a:ext cx="4746614" cy="8962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Description</a:t>
            </a:r>
            <a:br>
              <a:rPr lang="en" dirty="0"/>
            </a:br>
            <a:r>
              <a:rPr lang="en-US" sz="1200" dirty="0"/>
              <a:t>SELCO India: Empowering Rural Communities</a:t>
            </a:r>
            <a:br>
              <a:rPr lang="en-US" sz="1200" dirty="0"/>
            </a:br>
            <a:r>
              <a:rPr lang="en-US" sz="1200" dirty="0"/>
              <a:t>Bridging the Energy Gap</a:t>
            </a:r>
            <a:endParaRPr sz="1200" u="sng" dirty="0"/>
          </a:p>
        </p:txBody>
      </p:sp>
      <p:pic>
        <p:nvPicPr>
          <p:cNvPr id="396" name="Google Shape;396;p29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292" r="1292"/>
          <a:stretch/>
        </p:blipFill>
        <p:spPr>
          <a:xfrm>
            <a:off x="5643775" y="539500"/>
            <a:ext cx="2787000" cy="4064400"/>
          </a:xfrm>
          <a:prstGeom prst="roundRect">
            <a:avLst>
              <a:gd name="adj" fmla="val 5000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8CA8C-89C9-6CE2-D413-7CB904F6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 txBox="1">
            <a:spLocks noGrp="1"/>
          </p:cNvSpPr>
          <p:nvPr>
            <p:ph type="title"/>
          </p:nvPr>
        </p:nvSpPr>
        <p:spPr>
          <a:xfrm>
            <a:off x="667597" y="689810"/>
            <a:ext cx="4746614" cy="681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Goals of Expansion</a:t>
            </a:r>
            <a:endParaRPr sz="12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8CA8C-89C9-6CE2-D413-7CB904F6E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BC7C3B-DB67-5A5C-B750-170C4C098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188549"/>
              </p:ext>
            </p:extLst>
          </p:nvPr>
        </p:nvGraphicFramePr>
        <p:xfrm>
          <a:off x="2027305" y="11165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72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414633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</a:t>
            </a:r>
            <a:r>
              <a:rPr lang="en-IN" sz="4000" dirty="0"/>
              <a:t>u</a:t>
            </a:r>
            <a:r>
              <a:rPr lang="en" sz="4000" dirty="0"/>
              <a:t>rrent Industry Scenario</a:t>
            </a:r>
            <a:endParaRPr sz="4000" u="sng" dirty="0"/>
          </a:p>
        </p:txBody>
      </p:sp>
      <p:sp>
        <p:nvSpPr>
          <p:cNvPr id="402" name="Google Shape;402;p30"/>
          <p:cNvSpPr txBox="1">
            <a:spLocks noGrp="1"/>
          </p:cNvSpPr>
          <p:nvPr>
            <p:ph type="title" idx="2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02</a:t>
            </a:r>
            <a:endParaRPr dirty="0"/>
          </a:p>
        </p:txBody>
      </p:sp>
      <p:grpSp>
        <p:nvGrpSpPr>
          <p:cNvPr id="404" name="Google Shape;404;p30"/>
          <p:cNvGrpSpPr/>
          <p:nvPr/>
        </p:nvGrpSpPr>
        <p:grpSpPr>
          <a:xfrm rot="5400000">
            <a:off x="7568405" y="3820314"/>
            <a:ext cx="342122" cy="1382629"/>
            <a:chOff x="1384375" y="1495475"/>
            <a:chExt cx="219000" cy="885052"/>
          </a:xfrm>
        </p:grpSpPr>
        <p:sp>
          <p:nvSpPr>
            <p:cNvPr id="405" name="Google Shape;405;p30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0"/>
          <p:cNvGrpSpPr/>
          <p:nvPr/>
        </p:nvGrpSpPr>
        <p:grpSpPr>
          <a:xfrm>
            <a:off x="232675" y="4144075"/>
            <a:ext cx="1558750" cy="196500"/>
            <a:chOff x="492600" y="170775"/>
            <a:chExt cx="1558750" cy="196500"/>
          </a:xfrm>
        </p:grpSpPr>
        <p:cxnSp>
          <p:nvCxnSpPr>
            <p:cNvPr id="410" name="Google Shape;410;p3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9E9E3-5410-5A0D-B029-A245EDC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3" name="Google Shape;430;p31">
            <a:extLst>
              <a:ext uri="{FF2B5EF4-FFF2-40B4-BE49-F238E27FC236}">
                <a16:creationId xmlns:a16="http://schemas.microsoft.com/office/drawing/2014/main" id="{116817FB-3E12-016E-09F4-BD1785E92BD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7131" r="27131"/>
          <a:stretch/>
        </p:blipFill>
        <p:spPr>
          <a:xfrm>
            <a:off x="1224113" y="447229"/>
            <a:ext cx="2787000" cy="406440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4232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India's Energy Landscape</a:t>
            </a:r>
            <a:br>
              <a:rPr lang="en-IN" dirty="0"/>
            </a:br>
            <a:r>
              <a:rPr lang="en-IN" sz="1600" dirty="0"/>
              <a:t>A Shifting Paradigm</a:t>
            </a:r>
            <a:endParaRPr lang="en-IN" sz="1600" u="sng" dirty="0"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2"/>
          </p:nvPr>
        </p:nvSpPr>
        <p:spPr>
          <a:xfrm>
            <a:off x="882316" y="1564105"/>
            <a:ext cx="4279309" cy="2318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Robust economic growth in India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Rapid increase in energy consumption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Commitment to achieving net-zero emissions by 2070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Transition from non-renewable to renewable energy sources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Government incentives: Grid-Connected Solar Rooftop Scheme, VGF schemes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Solar energy as a frontrunner with versatile applications</a:t>
            </a:r>
          </a:p>
        </p:txBody>
      </p:sp>
      <p:grpSp>
        <p:nvGrpSpPr>
          <p:cNvPr id="431" name="Google Shape;431;p31"/>
          <p:cNvGrpSpPr/>
          <p:nvPr/>
        </p:nvGrpSpPr>
        <p:grpSpPr>
          <a:xfrm>
            <a:off x="7425700" y="4209300"/>
            <a:ext cx="1558750" cy="196500"/>
            <a:chOff x="492600" y="170775"/>
            <a:chExt cx="1558750" cy="196500"/>
          </a:xfrm>
        </p:grpSpPr>
        <p:cxnSp>
          <p:nvCxnSpPr>
            <p:cNvPr id="432" name="Google Shape;432;p31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31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31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31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31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31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31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31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31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31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31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17275B-5413-6E79-CE86-41915C0A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B02BA9-41E0-AF8F-F4BF-A66920BB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11" y="1017724"/>
            <a:ext cx="3722639" cy="307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4580575" y="2107000"/>
            <a:ext cx="414633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dirty="0"/>
              <a:t>Product Line </a:t>
            </a:r>
            <a:br>
              <a:rPr lang="en-IN" sz="4000" dirty="0"/>
            </a:br>
            <a:r>
              <a:rPr lang="en-IN" sz="4000" dirty="0"/>
              <a:t>Expansion</a:t>
            </a:r>
            <a:endParaRPr sz="4000" u="sng" dirty="0"/>
          </a:p>
        </p:txBody>
      </p:sp>
      <p:sp>
        <p:nvSpPr>
          <p:cNvPr id="402" name="Google Shape;402;p30"/>
          <p:cNvSpPr txBox="1">
            <a:spLocks noGrp="1"/>
          </p:cNvSpPr>
          <p:nvPr>
            <p:ph type="title" idx="2"/>
          </p:nvPr>
        </p:nvSpPr>
        <p:spPr>
          <a:xfrm>
            <a:off x="4580575" y="1238000"/>
            <a:ext cx="133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03</a:t>
            </a:r>
            <a:endParaRPr dirty="0"/>
          </a:p>
        </p:txBody>
      </p:sp>
      <p:grpSp>
        <p:nvGrpSpPr>
          <p:cNvPr id="404" name="Google Shape;404;p30"/>
          <p:cNvGrpSpPr/>
          <p:nvPr/>
        </p:nvGrpSpPr>
        <p:grpSpPr>
          <a:xfrm rot="5400000">
            <a:off x="7568405" y="3820314"/>
            <a:ext cx="342122" cy="1382629"/>
            <a:chOff x="1384375" y="1495475"/>
            <a:chExt cx="219000" cy="885052"/>
          </a:xfrm>
        </p:grpSpPr>
        <p:sp>
          <p:nvSpPr>
            <p:cNvPr id="405" name="Google Shape;405;p30"/>
            <p:cNvSpPr/>
            <p:nvPr/>
          </p:nvSpPr>
          <p:spPr>
            <a:xfrm>
              <a:off x="1384375" y="149547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384375" y="1714548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1384375" y="1942455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1384375" y="2161527"/>
              <a:ext cx="219000" cy="2190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0"/>
          <p:cNvGrpSpPr/>
          <p:nvPr/>
        </p:nvGrpSpPr>
        <p:grpSpPr>
          <a:xfrm>
            <a:off x="232675" y="4144075"/>
            <a:ext cx="1558750" cy="196500"/>
            <a:chOff x="492600" y="170775"/>
            <a:chExt cx="1558750" cy="196500"/>
          </a:xfrm>
        </p:grpSpPr>
        <p:cxnSp>
          <p:nvCxnSpPr>
            <p:cNvPr id="410" name="Google Shape;410;p30"/>
            <p:cNvCxnSpPr/>
            <p:nvPr/>
          </p:nvCxnSpPr>
          <p:spPr>
            <a:xfrm flipH="1">
              <a:off x="4926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 flipH="1">
              <a:off x="6288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30"/>
            <p:cNvCxnSpPr/>
            <p:nvPr/>
          </p:nvCxnSpPr>
          <p:spPr>
            <a:xfrm flipH="1">
              <a:off x="7650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0"/>
            <p:cNvCxnSpPr/>
            <p:nvPr/>
          </p:nvCxnSpPr>
          <p:spPr>
            <a:xfrm flipH="1">
              <a:off x="9012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 flipH="1">
              <a:off x="10375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 flipH="1">
              <a:off x="11737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 flipH="1">
              <a:off x="13099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 flipH="1">
              <a:off x="144617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 flipH="1">
              <a:off x="158240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 flipH="1">
              <a:off x="1718625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 flipH="1">
              <a:off x="1854850" y="170775"/>
              <a:ext cx="196500" cy="196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9E9E3-5410-5A0D-B029-A245EDC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4" name="Google Shape;522;p38">
            <a:extLst>
              <a:ext uri="{FF2B5EF4-FFF2-40B4-BE49-F238E27FC236}">
                <a16:creationId xmlns:a16="http://schemas.microsoft.com/office/drawing/2014/main" id="{A03001CD-F3EF-BCF4-45D3-A63387755DA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7148" r="27148"/>
          <a:stretch/>
        </p:blipFill>
        <p:spPr>
          <a:xfrm>
            <a:off x="1144946" y="441555"/>
            <a:ext cx="2787000" cy="406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0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"/>
          <p:cNvSpPr txBox="1">
            <a:spLocks noGrp="1"/>
          </p:cNvSpPr>
          <p:nvPr>
            <p:ph type="title"/>
          </p:nvPr>
        </p:nvSpPr>
        <p:spPr>
          <a:xfrm>
            <a:off x="720000" y="3023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Expanding Product Offerings</a:t>
            </a:r>
            <a:br>
              <a:rPr lang="en-IN" dirty="0"/>
            </a:br>
            <a:r>
              <a:rPr lang="en-IN" sz="1600" dirty="0"/>
              <a:t>Meeting Diverse Needs</a:t>
            </a:r>
            <a:endParaRPr lang="en-IN" u="sng" dirty="0"/>
          </a:p>
        </p:txBody>
      </p:sp>
      <p:sp>
        <p:nvSpPr>
          <p:cNvPr id="451" name="Google Shape;451;p32"/>
          <p:cNvSpPr txBox="1">
            <a:spLocks noGrp="1"/>
          </p:cNvSpPr>
          <p:nvPr>
            <p:ph type="subTitle" idx="2"/>
          </p:nvPr>
        </p:nvSpPr>
        <p:spPr>
          <a:xfrm>
            <a:off x="431479" y="1212648"/>
            <a:ext cx="5463995" cy="1650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SELCO solution offerings: Households, Livelihoods, Institutions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New Product Line: Focus on rural market segment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Agriculture-related solutions: Solar-powered irrigation systems, pumps, threshers, sprayers, dryers, and tillers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Standardizing Product Designs for scalability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Innovations for existing consumer categories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Solar-based Mini Grids for affordability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571BE-BB29-B61F-E308-3D9B77DB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05" y="4096848"/>
            <a:ext cx="1020695" cy="1020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0DE1DA-4CBC-1C05-746C-CDFF313C0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3" y="2808516"/>
            <a:ext cx="5959643" cy="2001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F4319D-4B48-4A52-0D42-9A807F00D339}"/>
              </a:ext>
            </a:extLst>
          </p:cNvPr>
          <p:cNvSpPr txBox="1"/>
          <p:nvPr/>
        </p:nvSpPr>
        <p:spPr>
          <a:xfrm>
            <a:off x="240632" y="2863515"/>
            <a:ext cx="1243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Offerings: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5EBAD4-FFAA-711F-ABE9-E30A3773B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81" y="1035998"/>
            <a:ext cx="2512612" cy="1611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olar Farm Business Plan by Slidesgo">
  <a:themeElements>
    <a:clrScheme name="Simple Light">
      <a:dk1>
        <a:srgbClr val="FFFFFF"/>
      </a:dk1>
      <a:lt1>
        <a:srgbClr val="577766"/>
      </a:lt1>
      <a:dk2>
        <a:srgbClr val="2D331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630</Words>
  <Application>Microsoft Office PowerPoint</Application>
  <PresentationFormat>On-screen Show (16:9)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Alata</vt:lpstr>
      <vt:lpstr>Open Sans</vt:lpstr>
      <vt:lpstr>Anaheim</vt:lpstr>
      <vt:lpstr>Arial</vt:lpstr>
      <vt:lpstr>Raleway</vt:lpstr>
      <vt:lpstr>Calibri</vt:lpstr>
      <vt:lpstr>Solar Farm Business Plan by Slidesgo</vt:lpstr>
      <vt:lpstr>Expansion Strategy for SELCO India</vt:lpstr>
      <vt:lpstr>TABLE OF CONTENTS</vt:lpstr>
      <vt:lpstr>Case Description: SELCO India</vt:lpstr>
      <vt:lpstr>Case Description SELCO India: Empowering Rural Communities Bridging the Energy Gap</vt:lpstr>
      <vt:lpstr>Goals of Expansion</vt:lpstr>
      <vt:lpstr>Current Industry Scenario</vt:lpstr>
      <vt:lpstr>India's Energy Landscape A Shifting Paradigm</vt:lpstr>
      <vt:lpstr>Product Line  Expansion</vt:lpstr>
      <vt:lpstr>Expanding Product Offerings Meeting Diverse Needs</vt:lpstr>
      <vt:lpstr>Sales Network Expansion</vt:lpstr>
      <vt:lpstr>Broadening Market Reach Untapped Potential</vt:lpstr>
      <vt:lpstr>Energy Service  Center Expansion</vt:lpstr>
      <vt:lpstr>Enhancing Customer Support Accessible Service Centers</vt:lpstr>
      <vt:lpstr>Proposed Expansion Plans</vt:lpstr>
      <vt:lpstr>Expansion Strategies Pathways to Growth</vt:lpstr>
      <vt:lpstr>Suggestions For Departments</vt:lpstr>
      <vt:lpstr>Suggestions for Different Departments Roles for Success</vt:lpstr>
      <vt:lpstr>THANKS! Team Resilient Architects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Strategy for SELCO India</dc:title>
  <dc:creator>Piyush</dc:creator>
  <cp:lastModifiedBy>PIYUSH MEHTA</cp:lastModifiedBy>
  <cp:revision>5</cp:revision>
  <dcterms:modified xsi:type="dcterms:W3CDTF">2023-10-29T16:51:53Z</dcterms:modified>
</cp:coreProperties>
</file>